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86" r:id="rId4"/>
    <p:sldId id="283" r:id="rId5"/>
    <p:sldId id="309" r:id="rId6"/>
    <p:sldId id="266" r:id="rId7"/>
    <p:sldId id="267" r:id="rId8"/>
    <p:sldId id="268" r:id="rId9"/>
    <p:sldId id="269" r:id="rId10"/>
    <p:sldId id="270" r:id="rId11"/>
    <p:sldId id="301" r:id="rId12"/>
    <p:sldId id="302" r:id="rId13"/>
    <p:sldId id="284" r:id="rId14"/>
    <p:sldId id="297" r:id="rId15"/>
    <p:sldId id="293" r:id="rId16"/>
    <p:sldId id="287" r:id="rId17"/>
    <p:sldId id="288" r:id="rId18"/>
    <p:sldId id="296" r:id="rId19"/>
    <p:sldId id="307" r:id="rId20"/>
    <p:sldId id="308" r:id="rId21"/>
    <p:sldId id="306" r:id="rId22"/>
    <p:sldId id="275" r:id="rId23"/>
    <p:sldId id="294" r:id="rId24"/>
    <p:sldId id="276" r:id="rId25"/>
    <p:sldId id="299" r:id="rId26"/>
    <p:sldId id="304" r:id="rId27"/>
    <p:sldId id="274" r:id="rId28"/>
  </p:sldIdLst>
  <p:sldSz cx="12192000" cy="6858000"/>
  <p:notesSz cx="685800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  <a:srgbClr val="D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428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5428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2526C0E8-7CD5-42BD-9350-8AF02C1EC69C}" type="datetimeFigureOut">
              <a:rPr lang="cs-CZ" smtClean="0"/>
              <a:t>02.12.2016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6"/>
            <a:ext cx="2971800" cy="495427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4" y="9378826"/>
            <a:ext cx="2971800" cy="495427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A7F52A71-7972-42CE-8A29-F8AE9271A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51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428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5428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2F9EF4F4-A620-486C-9DCF-008BC9E9C246}" type="datetimeFigureOut">
              <a:rPr lang="cs-CZ" smtClean="0"/>
              <a:t>02.12.2016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66725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1" y="4751983"/>
            <a:ext cx="5486400" cy="3887986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6"/>
            <a:ext cx="2971800" cy="495427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4" y="9378826"/>
            <a:ext cx="2971800" cy="495427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38C4B38A-29A3-4191-8D6B-B5E24E3F9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13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859" indent="-2857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860" indent="-22857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004" indent="-22857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147" indent="-22857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292" indent="-2285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435" indent="-2285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580" indent="-2285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723" indent="-2285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E424835-5DFD-4602-8283-B11981D83970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87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59E69-A941-4342-B391-41A3E197D933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123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tinpotucek.cz/" TargetMode="External"/><Relationship Id="rId2" Type="http://schemas.openxmlformats.org/officeDocument/2006/relationships/hyperlink" Target="http://www.duchodova-komise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duchodova-komise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ds.cz/docs/prectete/e_kolekt/soc_dokt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97877" y="385234"/>
            <a:ext cx="8827024" cy="1646302"/>
          </a:xfrm>
        </p:spPr>
        <p:txBody>
          <a:bodyPr/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pt-BR" sz="3600" dirty="0"/>
              <a:t> Zpráva o činnosti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pt-BR" sz="3600" dirty="0" smtClean="0"/>
              <a:t>Odborné </a:t>
            </a:r>
            <a:r>
              <a:rPr lang="pt-BR" sz="3600" dirty="0"/>
              <a:t>komise pro důchodovou reformu 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63698" y="2489200"/>
            <a:ext cx="8461203" cy="37084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Martin Potůček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Odborná komise pro důchodovou reformu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hlinkClick r:id="rId2"/>
              </a:rPr>
              <a:t>www.duchodova-komise.cz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Univerzita Karlova</a:t>
            </a:r>
            <a:endParaRPr lang="cs-CZ" sz="2400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hlinkClick r:id="rId3"/>
              </a:rPr>
              <a:t>www.martinpotucek.cz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Vystoupení na druhé pracovní konferenci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Odborné komise pro důchodovou reformu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Praha 30. listopadu 2016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945" y="3676124"/>
            <a:ext cx="3350155" cy="22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74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0233" y="188640"/>
            <a:ext cx="7749480" cy="504056"/>
          </a:xfrm>
        </p:spPr>
        <p:txBody>
          <a:bodyPr>
            <a:normAutofit fontScale="90000"/>
          </a:bodyPr>
          <a:lstStyle/>
          <a:p>
            <a:r>
              <a:rPr lang="cs-CZ" sz="3200" dirty="0">
                <a:solidFill>
                  <a:srgbClr val="92D050"/>
                </a:solidFill>
              </a:rPr>
              <a:t>Jak se vede starobním důchodcům?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412" y="811312"/>
            <a:ext cx="8681088" cy="6184872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2000" dirty="0">
                <a:solidFill>
                  <a:srgbClr val="CC6600"/>
                </a:solidFill>
              </a:rPr>
              <a:t>Rok 2015</a:t>
            </a:r>
            <a:r>
              <a:rPr lang="cs-CZ" sz="2000" dirty="0" smtClean="0">
                <a:solidFill>
                  <a:srgbClr val="CC6600"/>
                </a:solidFill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>
              <a:solidFill>
                <a:srgbClr val="CC66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/>
              <a:t>Průměrná výše důchodu činila 10 994.- Kč. Dosáhla na ni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dirty="0"/>
              <a:t>     necelá polovina důchodců.</a:t>
            </a:r>
          </a:p>
          <a:p>
            <a:pPr algn="just">
              <a:spcBef>
                <a:spcPts val="0"/>
              </a:spcBef>
            </a:pPr>
            <a:r>
              <a:rPr lang="cs-CZ" sz="2000" dirty="0"/>
              <a:t>Přivydělávalo si kolem 160 tisíc starobních důchodců, z toho téměř 100 tisíc ve věku 65 let a více. Za 20 let jejich počet vzrostl trojnásobně…</a:t>
            </a:r>
          </a:p>
          <a:p>
            <a:pPr algn="just">
              <a:spcBef>
                <a:spcPts val="0"/>
              </a:spcBef>
            </a:pPr>
            <a:r>
              <a:rPr lang="cs-CZ" sz="2000" dirty="0" smtClean="0"/>
              <a:t>„Příjmovou chudobou“ </a:t>
            </a:r>
            <a:r>
              <a:rPr lang="cs-CZ" sz="2000" dirty="0"/>
              <a:t>bylo ohroženo 9,7 % obyvatel ČR, mezi starobními důchodci to bylo 7,4 %. Vzhledem k celkovému počtu starobních důchodců jich bylo mezi všemi obyvateli ohroženými chudobou plných 17 %.</a:t>
            </a:r>
          </a:p>
          <a:p>
            <a:pPr algn="just"/>
            <a:r>
              <a:rPr lang="cs-CZ" sz="2000" dirty="0"/>
              <a:t>Po zahrnutí důchodů bylo ohroženo </a:t>
            </a:r>
            <a:r>
              <a:rPr lang="cs-CZ" sz="2000" dirty="0" smtClean="0"/>
              <a:t>„příjmovou chudobou“ </a:t>
            </a:r>
            <a:r>
              <a:rPr lang="cs-CZ" sz="2000" dirty="0"/>
              <a:t>20,2 % domácností starobních důchodců. Po zohlednění dalších sociálních dávek zůstalo ohroženo </a:t>
            </a:r>
            <a:r>
              <a:rPr lang="cs-CZ" sz="2000" dirty="0" smtClean="0"/>
              <a:t>„příjmovou chudobou“ </a:t>
            </a:r>
            <a:r>
              <a:rPr lang="cs-CZ" sz="2000" dirty="0"/>
              <a:t>11,5 % těchto domácností.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CC6600"/>
                </a:solidFill>
              </a:rPr>
              <a:t>Rok 2016:</a:t>
            </a:r>
          </a:p>
          <a:p>
            <a:pPr algn="just"/>
            <a:r>
              <a:rPr lang="cs-CZ" sz="2000" dirty="0"/>
              <a:t>Exekuci na důchod mělo v červnu tohoto roku uvaleno 84 699 důchodců. Průměrná výše srážky ze všech druhů důchodu v tomto měsíci činila 1 902.- Kč. Exekucí na důchod přibylo. Bylo jich o 9400 víc než na konci roku 2014. Za posledních deset let se počet zvedl 2,7krát.</a:t>
            </a:r>
          </a:p>
        </p:txBody>
      </p:sp>
    </p:spTree>
    <p:extLst>
      <p:ext uri="{BB962C8B-B14F-4D97-AF65-F5344CB8AC3E}">
        <p14:creationId xmlns:p14="http://schemas.microsoft.com/office/powerpoint/2010/main" val="251196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Konceptuální tápání: jaký důchodový systém máme ? A jaký bychom mít měli?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Zmatení pojmů a jejich užití:</a:t>
            </a:r>
          </a:p>
          <a:p>
            <a:pPr marL="0" indent="0">
              <a:buNone/>
            </a:pPr>
            <a:r>
              <a:rPr lang="cs-CZ" sz="2400" dirty="0" smtClean="0"/>
              <a:t>Systém sociálního pojištění?</a:t>
            </a:r>
          </a:p>
          <a:p>
            <a:pPr marL="0" indent="0">
              <a:buNone/>
            </a:pPr>
            <a:r>
              <a:rPr lang="cs-CZ" sz="2400" dirty="0" smtClean="0"/>
              <a:t>Systém sociálního zabezpečení?</a:t>
            </a:r>
          </a:p>
          <a:p>
            <a:pPr marL="0" indent="0">
              <a:buNone/>
            </a:pPr>
            <a:r>
              <a:rPr lang="cs-CZ" sz="2400" dirty="0" smtClean="0"/>
              <a:t>Sociálně pojistný důchodový systém, plnící funkci sociálního zabezpečení?</a:t>
            </a:r>
          </a:p>
          <a:p>
            <a:pPr marL="0" indent="0">
              <a:buNone/>
            </a:pPr>
            <a:r>
              <a:rPr lang="cs-CZ" sz="2400" dirty="0"/>
              <a:t>Smíšený důchodový </a:t>
            </a:r>
            <a:r>
              <a:rPr lang="cs-CZ" sz="2400" dirty="0" smtClean="0"/>
              <a:t>systém, kombinující oba principy?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542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Konceptuální tápání: </a:t>
            </a:r>
            <a:br>
              <a:rPr lang="cs-CZ" dirty="0" smtClean="0"/>
            </a:br>
            <a:r>
              <a:rPr lang="cs-CZ" dirty="0" smtClean="0"/>
              <a:t>k čemu </a:t>
            </a:r>
            <a:r>
              <a:rPr lang="cs-CZ" dirty="0"/>
              <a:t>je </a:t>
            </a:r>
            <a:r>
              <a:rPr lang="cs-CZ" dirty="0" smtClean="0"/>
              <a:t>nám dobrý tzv. důchodový účet?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6400" y="2160589"/>
            <a:ext cx="9347200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Má smysl udržovat tzv. důchodový účet,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máme-li první pilíř důchodového systému definovaný dávkově?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</a:t>
            </a:r>
            <a:r>
              <a:rPr lang="cs-CZ" sz="2400" dirty="0" smtClean="0"/>
              <a:t>eodvádí-li stát za „státní pojištěnce“ ani korunu?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d</a:t>
            </a:r>
            <a:r>
              <a:rPr lang="cs-CZ" sz="2400" dirty="0" smtClean="0"/>
              <a:t>ošlo-li v uplynulých letech k zásadní nerovnováze v úrovni průměrných příspěvků zaměstnanců a zaměstnavatelů na jedné straně a osob samostatně výdělečně činných (OSVČ) na straně druhé?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přispívá-li do něj podle platných norem stát každý rok miliardy z výnosu daně z přidané hodnoty, nemluvě o dalších miliardách odjinud?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užívá-li jej tedy exekutiva tak jako tak jako „virtuální fiskální nárazník“ – odčerpává jeho přebytky a kryje jeho ztráty?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-97775" y="398750"/>
            <a:ext cx="8935146" cy="558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200" dirty="0" smtClean="0">
                <a:solidFill>
                  <a:srgbClr val="90C226"/>
                </a:solidFill>
              </a:rPr>
              <a:t>Konceptuální tápání: jak vymezit zásluhovost?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92821" y="1104901"/>
            <a:ext cx="8785225" cy="56133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200" dirty="0" smtClean="0">
                <a:solidFill>
                  <a:srgbClr val="90C226"/>
                </a:solidFill>
                <a:latin typeface="+mj-lt"/>
              </a:rPr>
              <a:t>Koncept A – tradiční</a:t>
            </a:r>
          </a:p>
          <a:p>
            <a:pPr marL="0" indent="0">
              <a:buNone/>
            </a:pPr>
            <a:r>
              <a:rPr lang="cs-CZ" altLang="cs-CZ" sz="2200" dirty="0" smtClean="0">
                <a:solidFill>
                  <a:schemeClr val="tx1"/>
                </a:solidFill>
                <a:latin typeface="+mj-lt"/>
              </a:rPr>
              <a:t>Zásluhovost je odvozována od finančních příspěvků ekonomicky aktivních osob (případně jejich zaměstnavatelů) do 1. pilíře</a:t>
            </a:r>
            <a:endParaRPr lang="cs-CZ" altLang="cs-CZ" sz="2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cs-CZ" altLang="cs-CZ" sz="2200" dirty="0" smtClean="0">
                <a:solidFill>
                  <a:srgbClr val="90C226"/>
                </a:solidFill>
                <a:latin typeface="+mj-lt"/>
              </a:rPr>
              <a:t>Koncept B – širší</a:t>
            </a:r>
          </a:p>
          <a:p>
            <a:pPr marL="0" indent="0">
              <a:buNone/>
            </a:pPr>
            <a:r>
              <a:rPr lang="cs-CZ" altLang="cs-CZ" sz="2200" dirty="0" smtClean="0">
                <a:latin typeface="+mj-lt"/>
              </a:rPr>
              <a:t>Veřejný</a:t>
            </a:r>
            <a:r>
              <a:rPr lang="cs-CZ" altLang="cs-CZ" sz="2200" dirty="0">
                <a:latin typeface="+mj-lt"/>
              </a:rPr>
              <a:t>, průběžně financovaný </a:t>
            </a:r>
            <a:r>
              <a:rPr lang="cs-CZ" altLang="cs-CZ" sz="2200" b="1" dirty="0">
                <a:latin typeface="+mj-lt"/>
              </a:rPr>
              <a:t>1. pilíř </a:t>
            </a:r>
            <a:r>
              <a:rPr lang="cs-CZ" altLang="cs-CZ" sz="2200" dirty="0">
                <a:latin typeface="+mj-lt"/>
              </a:rPr>
              <a:t>českého důchodového systému  je založen </a:t>
            </a:r>
            <a:r>
              <a:rPr lang="cs-CZ" altLang="cs-CZ" sz="2200" dirty="0" smtClean="0">
                <a:latin typeface="+mj-lt"/>
              </a:rPr>
              <a:t>také na </a:t>
            </a:r>
            <a:r>
              <a:rPr lang="cs-CZ" altLang="cs-CZ" sz="2200" b="1" dirty="0">
                <a:latin typeface="+mj-lt"/>
              </a:rPr>
              <a:t>předpokladu rodin vydělávajících a do něj přispívajících rodičů, kteří mají děti a starají se o ně</a:t>
            </a:r>
            <a:r>
              <a:rPr lang="cs-CZ" altLang="cs-CZ" sz="2200" dirty="0">
                <a:latin typeface="+mj-lt"/>
              </a:rPr>
              <a:t>.  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rgbClr val="C00000"/>
                </a:solidFill>
                <a:latin typeface="+mj-lt"/>
              </a:rPr>
              <a:t>Ti, kteří jsou v produktivním věku, platí svými příspěvky na důchody stávajícím penzistům.  Až se v důchodu ocitnou sami, očekávají, že jim budou na důchody platit ti, kteří v mezidobí dospějí a budou vydělávat. Tohle očekávání se ale nemusí naplnit.</a:t>
            </a:r>
          </a:p>
          <a:p>
            <a:pPr marL="0" indent="0">
              <a:buNone/>
            </a:pPr>
            <a:r>
              <a:rPr lang="cs-CZ" altLang="cs-CZ" sz="2200" b="1" dirty="0">
                <a:latin typeface="+mj-lt"/>
              </a:rPr>
              <a:t>Ve společnostech orientovaných na konzum převažuje hodnota vydělávat (a utrácet) peníze nad hodnotou mít děti a pečovat o ně.  </a:t>
            </a:r>
            <a:r>
              <a:rPr lang="cs-CZ" altLang="cs-CZ" sz="2200" dirty="0">
                <a:latin typeface="+mj-lt"/>
              </a:rPr>
              <a:t>To je případ  téměř všech  evropských zemí.  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rgbClr val="90C226"/>
                </a:solidFill>
                <a:latin typeface="+mj-lt"/>
              </a:rPr>
              <a:t>S výjimkou Francie s tradičně robustní rodinnou politikou.</a:t>
            </a:r>
          </a:p>
        </p:txBody>
      </p:sp>
    </p:spTree>
    <p:extLst>
      <p:ext uri="{BB962C8B-B14F-4D97-AF65-F5344CB8AC3E}">
        <p14:creationId xmlns:p14="http://schemas.microsoft.com/office/powerpoint/2010/main" val="177322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336" y="114300"/>
            <a:ext cx="11644064" cy="495300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Uplatnění širšího konceptu zásluhovosti: </a:t>
            </a:r>
            <a:br>
              <a:rPr lang="cs-CZ" sz="2800" dirty="0" smtClean="0"/>
            </a:br>
            <a:r>
              <a:rPr lang="cs-CZ" sz="2800" dirty="0" smtClean="0"/>
              <a:t>uvnitř důchodového systému</a:t>
            </a:r>
            <a:r>
              <a:rPr lang="cs-CZ" sz="2800" dirty="0"/>
              <a:t>, vně </a:t>
            </a:r>
            <a:r>
              <a:rPr lang="cs-CZ" sz="2800" dirty="0" smtClean="0"/>
              <a:t>něj, či simultánně?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14966602"/>
              </p:ext>
            </p:extLst>
          </p:nvPr>
        </p:nvGraphicFramePr>
        <p:xfrm>
          <a:off x="446336" y="1028700"/>
          <a:ext cx="9571608" cy="569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6024"/>
                <a:gridCol w="2930255"/>
                <a:gridCol w="3625329"/>
              </a:tblGrid>
              <a:tr h="145988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V důchodovém systému </a:t>
                      </a:r>
                    </a:p>
                    <a:p>
                      <a:pPr algn="ctr"/>
                      <a:r>
                        <a:rPr lang="cs-CZ" sz="2000" dirty="0" smtClean="0"/>
                        <a:t>s okamžitým efektem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V důchodovém systému </a:t>
                      </a:r>
                    </a:p>
                    <a:p>
                      <a:pPr algn="ctr"/>
                      <a:r>
                        <a:rPr lang="cs-CZ" sz="2000" dirty="0" smtClean="0"/>
                        <a:t>po</a:t>
                      </a:r>
                      <a:r>
                        <a:rPr lang="cs-CZ" sz="2000" baseline="0" dirty="0" smtClean="0"/>
                        <a:t> odchodu rodičů do důchodu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Mimo </a:t>
                      </a:r>
                    </a:p>
                    <a:p>
                      <a:pPr algn="ctr"/>
                      <a:r>
                        <a:rPr lang="cs-CZ" sz="2000" dirty="0" smtClean="0"/>
                        <a:t>důchodový systém</a:t>
                      </a:r>
                      <a:endParaRPr lang="cs-CZ" sz="2000" dirty="0"/>
                    </a:p>
                  </a:txBody>
                  <a:tcPr/>
                </a:tc>
              </a:tr>
              <a:tr h="18409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1" baseline="0" dirty="0" smtClean="0"/>
                        <a:t>Diferenciace příspěvků na sociální pojištění podle počtu vyživovaných dětí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baseline="0" dirty="0" smtClean="0"/>
                        <a:t>(nyní v procesu přípravy zákona)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Navýšení zásluhové části důchodu za každé dítě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Přídavky na děti vyplácené 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rodičům (s možnosti diferenciace jejich výše s ohledem na příjem rodičů a věk dětí)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28816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Vdovské, vdovecké a sirotčí důchody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Přímá asignace části pojistného</a:t>
                      </a:r>
                      <a:r>
                        <a:rPr lang="cs-CZ" sz="2000" baseline="0" dirty="0" smtClean="0"/>
                        <a:t> rodičům v důchodu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Posílení kapacity veřejných předškolních zařízení</a:t>
                      </a:r>
                      <a:endParaRPr lang="cs-C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Náhradní a vyloučené doby pojištění za péči o dítě (nebo o osobu bezmocnou či závislou)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Státní plat za péči o dítě do určitého věku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8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bdélník 4"/>
          <p:cNvSpPr>
            <a:spLocks noChangeArrowheads="1"/>
          </p:cNvSpPr>
          <p:nvPr/>
        </p:nvSpPr>
        <p:spPr bwMode="auto">
          <a:xfrm>
            <a:off x="0" y="54561"/>
            <a:ext cx="90364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cs-CZ" altLang="cs-CZ" sz="2200" b="1" dirty="0" smtClean="0">
                <a:solidFill>
                  <a:srgbClr val="90C226"/>
                </a:solidFill>
                <a:latin typeface="Arial" panose="020B0604020202020204" pitchFamily="34" charset="0"/>
              </a:rPr>
              <a:t>Odborná komise pro důchodovou reformu měla předchůdce</a:t>
            </a:r>
            <a:endParaRPr lang="cs-CZ" altLang="cs-CZ" sz="2200" b="1" dirty="0">
              <a:solidFill>
                <a:srgbClr val="90C226"/>
              </a:solidFill>
              <a:latin typeface="Arial" panose="020B0604020202020204" pitchFamily="34" charset="0"/>
            </a:endParaRPr>
          </a:p>
        </p:txBody>
      </p:sp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4440238" y="6381751"/>
            <a:ext cx="4032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898989"/>
                </a:solidFill>
                <a:latin typeface="Calibri" panose="020F0502020204030204" pitchFamily="34" charset="0"/>
              </a:rPr>
              <a:t>Rivalry of Advocacy Coalitions in the Czech Pension Reform</a:t>
            </a:r>
            <a:endParaRPr lang="cs-CZ" altLang="cs-CZ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6627" name="Picture 6" descr="Macintosh HD:Users:veronikarudolfova:Desktop:Peraspera group logo:final:finalne verzie loga:PNG:logo_peraspera_whi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1557338"/>
            <a:ext cx="7561262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298233"/>
              </p:ext>
            </p:extLst>
          </p:nvPr>
        </p:nvGraphicFramePr>
        <p:xfrm>
          <a:off x="317499" y="518499"/>
          <a:ext cx="10185401" cy="6339501"/>
        </p:xfrm>
        <a:graphic>
          <a:graphicData uri="http://schemas.openxmlformats.org/drawingml/2006/table">
            <a:tbl>
              <a:tblPr/>
              <a:tblGrid>
                <a:gridCol w="2921873"/>
                <a:gridCol w="973958"/>
                <a:gridCol w="2353732"/>
                <a:gridCol w="1542098"/>
                <a:gridCol w="2393740"/>
              </a:tblGrid>
              <a:tr h="6792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Název</a:t>
                      </a:r>
                      <a:endParaRPr kumimoji="0" lang="en-US" alt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Období</a:t>
                      </a:r>
                      <a:endParaRPr kumimoji="0" lang="en-US" alt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Přímá účast politické reprezentace</a:t>
                      </a:r>
                      <a:endParaRPr kumimoji="0" lang="en-US" alt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Zastoupení odborníků</a:t>
                      </a:r>
                      <a:endParaRPr kumimoji="0" lang="en-US" alt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Přijetí návrhů politickou reprezentací</a:t>
                      </a:r>
                      <a:endParaRPr kumimoji="0" lang="en-US" alt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Výkonný tým a tým expertů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(Bezděkova komise </a:t>
                      </a: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I</a:t>
                      </a: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Všechny politické strany zastoupené v Poslanecké sněmovně P ČR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ekonomie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demografie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právo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Poradní expertní sbor – PES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(Bezděkova komise II)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hlavně ekonomie, část.</a:t>
                      </a:r>
                      <a:r>
                        <a:rPr lang="cs-CZ" sz="2000" b="1" baseline="0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právo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Národní ekonomická rada vlády - NERV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2011-2012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ekonomie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částečně (např. kofinancování</a:t>
                      </a:r>
                      <a:r>
                        <a:rPr lang="cs-CZ" sz="2000" b="1" baseline="0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důchodů z DPH)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Expertní skupina vláda – ČSSD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2011-2012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Zástupci vládní koalice a nejsilnější opoziční strany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ekonomie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Sociologie právo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err="1" smtClean="0">
                          <a:effectLst/>
                          <a:latin typeface="+mn-lt"/>
                          <a:ea typeface="Cambria" panose="02040503050406030204" pitchFamily="18" charset="0"/>
                        </a:rPr>
                        <a:t>předdůchody</a:t>
                      </a: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</a:rPr>
                        <a:t>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</a:rPr>
                        <a:t>z 3. pilíře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</a:rPr>
                        <a:t>(ve spolupráci s tripartitou)</a:t>
                      </a: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Odborná komise pro důchodovou reformu - OK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2014+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Všechny politické strany zastoupené v Poslanecké sněmovně P ČR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sociologie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demografie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ekonomie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právo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částečně (viz dále)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8900" y="478010"/>
            <a:ext cx="9764588" cy="115079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90C226"/>
                </a:solidFill>
                <a:ea typeface="Lato" panose="020F0502020204030203" pitchFamily="34" charset="0"/>
                <a:cs typeface="Lato" panose="020F0502020204030203" pitchFamily="34" charset="0"/>
              </a:rPr>
              <a:t>Činnost Odborné komise pro důchodovou reformu</a:t>
            </a:r>
            <a:endParaRPr lang="cs-CZ" sz="2800" dirty="0">
              <a:solidFill>
                <a:srgbClr val="90C226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0926" y="1395463"/>
            <a:ext cx="8424936" cy="42716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dirty="0">
                <a:solidFill>
                  <a:srgbClr val="C00000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Jsme transparentní: vše o naší činnosti najdete na našich webových stránkách </a:t>
            </a:r>
            <a:r>
              <a:rPr lang="cs-CZ" sz="2800" dirty="0">
                <a:solidFill>
                  <a:srgbClr val="C00000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  <a:hlinkClick r:id="rId2"/>
              </a:rPr>
              <a:t>www.duchodova-komise.cz</a:t>
            </a:r>
            <a:endParaRPr lang="cs-CZ" sz="2800" dirty="0">
              <a:solidFill>
                <a:srgbClr val="C0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cs-CZ" sz="2800" dirty="0">
              <a:solidFill>
                <a:srgbClr val="C0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sz="2800" dirty="0">
              <a:solidFill>
                <a:srgbClr val="C0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cs-CZ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Složení a kritéria činnosti komise (OK)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Co </a:t>
            </a:r>
            <a:r>
              <a:rPr lang="cs-CZ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OK navrhla vládě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Česká </a:t>
            </a:r>
            <a:r>
              <a:rPr lang="cs-CZ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důchodová reforma – cestovní mapa</a:t>
            </a:r>
          </a:p>
          <a:p>
            <a:pPr marL="0" indent="0">
              <a:buNone/>
            </a:pPr>
            <a:endParaRPr lang="cs-CZ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457" y="2960173"/>
            <a:ext cx="5013198" cy="79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78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101" y="351887"/>
            <a:ext cx="8748464" cy="67056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90C226"/>
                </a:solidFill>
                <a:ea typeface="Lato" panose="020F0502020204030203" pitchFamily="34" charset="0"/>
                <a:cs typeface="Lato" panose="020F0502020204030203" pitchFamily="34" charset="0"/>
              </a:rPr>
              <a:t>Složení a kritéria činnosti Odborné komise</a:t>
            </a:r>
            <a:r>
              <a:rPr lang="cs-CZ" dirty="0">
                <a:solidFill>
                  <a:srgbClr val="C00000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cs-CZ" dirty="0">
                <a:solidFill>
                  <a:srgbClr val="C00000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3086" y="1022447"/>
            <a:ext cx="8384479" cy="559894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000" b="1" dirty="0">
                <a:solidFill>
                  <a:srgbClr val="C00000"/>
                </a:solidFill>
                <a:latin typeface="+mj-lt"/>
              </a:rPr>
              <a:t>Složení: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7 politiků (po jednom ze všech politických stran zastoupených v Poslanecké sněmovně P ČR)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10 expertů (demografové, sociologové a ekonomové)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4 zástupci sociálních partnerů (2 zástupci zaměstnavatelů a 2 odboráři)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7 zástupců zájmových sdružení a profesních organizací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20 zástupců veřejné správy a veřejných institucí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Další přizvaní odborníci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cs-CZ" sz="800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000" b="1" dirty="0">
                <a:solidFill>
                  <a:srgbClr val="C00000"/>
                </a:solidFill>
                <a:latin typeface="+mj-lt"/>
              </a:rPr>
              <a:t>Kritéria činnosti: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Důstojný příjem důchodců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Posílení principu zásluhovosti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Narovnání transferů mezi občany, rodinami a státem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Dlouhodobě stabilní uspořádání a finanční udržitelnost důchodového systému</a:t>
            </a:r>
          </a:p>
        </p:txBody>
      </p:sp>
    </p:spTree>
    <p:extLst>
      <p:ext uri="{BB962C8B-B14F-4D97-AF65-F5344CB8AC3E}">
        <p14:creationId xmlns:p14="http://schemas.microsoft.com/office/powerpoint/2010/main" val="184459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81099" y="218233"/>
            <a:ext cx="11963400" cy="633045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/>
              <a:t>Šest cílů Odborné komise pro důchodovou reformu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2600" y="851278"/>
            <a:ext cx="9144000" cy="5627077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1: </a:t>
            </a:r>
            <a:r>
              <a:rPr lang="cs-CZ" sz="2000" dirty="0">
                <a:latin typeface="+mj-lt"/>
              </a:rPr>
              <a:t>Navrhnout konkrétní mechanismus, pomocí kterého bude prováděno pravidelné hodnocení nastavení důchodového věku. </a:t>
            </a:r>
          </a:p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2: </a:t>
            </a:r>
            <a:r>
              <a:rPr lang="cs-CZ" sz="2000" dirty="0">
                <a:latin typeface="+mj-lt"/>
              </a:rPr>
              <a:t>Navrhnout takovou podobu valorizačního mechanismu, který zajistí úměrnou a důstojnou výši důchodu po celou dobu jeho výplaty. </a:t>
            </a:r>
          </a:p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3: </a:t>
            </a:r>
            <a:r>
              <a:rPr lang="cs-CZ" sz="2000" dirty="0">
                <a:latin typeface="+mj-lt"/>
              </a:rPr>
              <a:t>Navrhnout konkrétní způsob ukončení systému důchodového spoření.</a:t>
            </a:r>
          </a:p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4: </a:t>
            </a:r>
            <a:r>
              <a:rPr lang="cs-CZ" sz="2000" dirty="0">
                <a:latin typeface="+mj-lt"/>
              </a:rPr>
              <a:t>Navrhnout takové nastavení parametrů systému, při kterém dojde k posílení principu zásluhovosti bez negativního dopadu na ochranu před chudobou u populace důchodců. </a:t>
            </a:r>
          </a:p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5: </a:t>
            </a:r>
            <a:r>
              <a:rPr lang="cs-CZ" sz="2000" dirty="0">
                <a:latin typeface="+mj-lt"/>
              </a:rPr>
              <a:t>Navrhnout změny parametrů doplňkových důchodových systémů, zejména pak poskytované státní podpory s cílem motivovat k vytváření dlouhodobých úspor na stáří a k využití pro výplatu pravidelné penze a s ohledem na možnosti jednotlivých typů rodin a domácností. </a:t>
            </a:r>
          </a:p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6: </a:t>
            </a:r>
            <a:r>
              <a:rPr lang="cs-CZ" sz="2000" dirty="0">
                <a:latin typeface="+mj-lt"/>
              </a:rPr>
              <a:t>Navrhnout takovou podobu transferů mezi občany, rodinami a státem zprostředkovaných důchodovým systémem, která zajistí vyvážené a všeobecně akceptované postavení všech typů domácností. </a:t>
            </a:r>
          </a:p>
        </p:txBody>
      </p:sp>
    </p:spTree>
    <p:extLst>
      <p:ext uri="{BB962C8B-B14F-4D97-AF65-F5344CB8AC3E}">
        <p14:creationId xmlns:p14="http://schemas.microsoft.com/office/powerpoint/2010/main" val="112679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7560" y="0"/>
            <a:ext cx="8686800" cy="576064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92D050"/>
                </a:solidFill>
              </a:rPr>
              <a:t>Návrhy Odborné komise pro důchodovou reformu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7560" y="391964"/>
            <a:ext cx="8883727" cy="734481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b="1" dirty="0" smtClean="0">
                <a:solidFill>
                  <a:srgbClr val="CC6600"/>
                </a:solidFill>
              </a:rPr>
              <a:t>Schválené vládou a promítnuté do přijatých zákonů: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>
                <a:solidFill>
                  <a:srgbClr val="CC6600"/>
                </a:solidFill>
              </a:rPr>
              <a:t>Druhý pilíř: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Návrh způsobu ukončení systému důchodového spoření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>
                <a:solidFill>
                  <a:srgbClr val="CC6600"/>
                </a:solidFill>
              </a:rPr>
              <a:t>Třetí pilíř: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Rozšíření osvobození od daně z příjmů i na výplaty penzí prováděné po dobu nejméně 10 let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Snížení minimálního věku pro účast z 18 na 0 let</a:t>
            </a:r>
          </a:p>
          <a:p>
            <a:pPr>
              <a:spcBef>
                <a:spcPts val="600"/>
              </a:spcBef>
            </a:pPr>
            <a:r>
              <a:rPr lang="cs-CZ" dirty="0"/>
              <a:t>Zvýšení limitu pro </a:t>
            </a:r>
            <a:r>
              <a:rPr lang="cs-CZ" dirty="0" smtClean="0"/>
              <a:t>kolektivní investování </a:t>
            </a:r>
            <a:r>
              <a:rPr lang="cs-CZ" dirty="0"/>
              <a:t>do standardních </a:t>
            </a:r>
            <a:r>
              <a:rPr lang="cs-CZ" dirty="0" smtClean="0"/>
              <a:t>fondů z </a:t>
            </a:r>
            <a:r>
              <a:rPr lang="cs-CZ" dirty="0"/>
              <a:t>35 na </a:t>
            </a:r>
            <a:r>
              <a:rPr lang="cs-CZ" dirty="0" smtClean="0"/>
              <a:t>40% (nakonec zvýšeno na 60%) a do speciálních </a:t>
            </a:r>
            <a:r>
              <a:rPr lang="cs-CZ" dirty="0"/>
              <a:t>fondů z 5 na 10</a:t>
            </a:r>
            <a:r>
              <a:rPr lang="cs-CZ" dirty="0" smtClean="0"/>
              <a:t>% (nakonec zvýšeno na 20%) z </a:t>
            </a:r>
            <a:r>
              <a:rPr lang="cs-CZ" dirty="0"/>
              <a:t>hodnoty majetku v účastnickém fondu. </a:t>
            </a:r>
          </a:p>
          <a:p>
            <a:pPr>
              <a:spcBef>
                <a:spcPts val="600"/>
              </a:spcBef>
            </a:pPr>
            <a:r>
              <a:rPr lang="cs-CZ" dirty="0"/>
              <a:t>Změnit povinnost ČNB odejmout povolení z důvodu neplnění stávajících zákonných požadavků na uvážení dohledového orgánu při posouzení individuální situace účastnického fondu. </a:t>
            </a:r>
            <a:endParaRPr lang="cs-CZ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CC6600"/>
                </a:solidFill>
              </a:rPr>
              <a:t>Schválené </a:t>
            </a:r>
            <a:r>
              <a:rPr lang="cs-CZ" b="1" dirty="0" smtClean="0">
                <a:solidFill>
                  <a:srgbClr val="CC6600"/>
                </a:solidFill>
              </a:rPr>
              <a:t>vládou, v současné době v legislativním procesu: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>
                <a:solidFill>
                  <a:srgbClr val="CC6600"/>
                </a:solidFill>
              </a:rPr>
              <a:t>První pilíř:</a:t>
            </a:r>
          </a:p>
          <a:p>
            <a:pPr>
              <a:spcBef>
                <a:spcPts val="600"/>
              </a:spcBef>
            </a:pPr>
            <a:r>
              <a:rPr lang="cs-CZ" dirty="0"/>
              <a:t>Návrh revizního systému nastavení hranice důchodového </a:t>
            </a:r>
            <a:r>
              <a:rPr lang="cs-CZ" dirty="0" smtClean="0"/>
              <a:t>věku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CC6600"/>
                </a:solidFill>
              </a:rPr>
              <a:t>Projednávané na úrovni vlády: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>
                <a:solidFill>
                  <a:srgbClr val="CC6600"/>
                </a:solidFill>
              </a:rPr>
              <a:t>První pilíř: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Diferenciace sazeb pojistných odvodů pro rodiny s </a:t>
            </a:r>
            <a:r>
              <a:rPr lang="cs-CZ" dirty="0" smtClean="0"/>
              <a:t>dětmi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29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762" y="1169071"/>
            <a:ext cx="8864424" cy="3880773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Co o důchodovém systému víme, co nevíme, a kde bloudíme?</a:t>
            </a:r>
          </a:p>
          <a:p>
            <a:r>
              <a:rPr lang="cs-CZ" sz="2800" dirty="0" smtClean="0"/>
              <a:t>Minulost a současnost českého důchodového systému</a:t>
            </a:r>
          </a:p>
          <a:p>
            <a:r>
              <a:rPr lang="cs-CZ" sz="2800" dirty="0" smtClean="0"/>
              <a:t>Konceptuální tápání</a:t>
            </a:r>
          </a:p>
          <a:p>
            <a:r>
              <a:rPr lang="cs-CZ" sz="2800" dirty="0"/>
              <a:t>Důchodové komise 2004 - 2016</a:t>
            </a:r>
          </a:p>
          <a:p>
            <a:r>
              <a:rPr lang="cs-CZ" sz="2800" dirty="0" smtClean="0"/>
              <a:t>Odborná komise pro důchodovou reformu a její návrhy</a:t>
            </a:r>
          </a:p>
          <a:p>
            <a:r>
              <a:rPr lang="cs-CZ" sz="2800" dirty="0" smtClean="0"/>
              <a:t>Politické váhání</a:t>
            </a:r>
          </a:p>
          <a:p>
            <a:r>
              <a:rPr lang="cs-CZ" sz="2800" dirty="0" smtClean="0"/>
              <a:t>Výzvy budoucnosti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883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980" y="0"/>
            <a:ext cx="8579296" cy="576064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92D050"/>
                </a:solidFill>
              </a:rPr>
              <a:t>Návrhy Odborné komise pro důchodovou reformu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0980" y="553097"/>
            <a:ext cx="8702757" cy="658132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CC6600"/>
                </a:solidFill>
              </a:rPr>
              <a:t>Projednávané na úrovni vlády: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>
                <a:solidFill>
                  <a:srgbClr val="CC6600"/>
                </a:solidFill>
              </a:rPr>
              <a:t>První pilíř: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Diferenciace sazeb pojistných odvodů pro rodiny s dětmi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C6600"/>
                </a:solidFill>
              </a:rPr>
              <a:t>Schválené </a:t>
            </a:r>
            <a:r>
              <a:rPr lang="cs-CZ" b="1" dirty="0">
                <a:solidFill>
                  <a:srgbClr val="CC6600"/>
                </a:solidFill>
              </a:rPr>
              <a:t>Odbornou komisí, projednávání přerušeno na úrovni </a:t>
            </a:r>
            <a:r>
              <a:rPr lang="cs-CZ" b="1" dirty="0" smtClean="0">
                <a:solidFill>
                  <a:srgbClr val="CC6600"/>
                </a:solidFill>
              </a:rPr>
              <a:t>MPSV ČR: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C6600"/>
                </a:solidFill>
              </a:rPr>
              <a:t>První pilíř</a:t>
            </a:r>
          </a:p>
          <a:p>
            <a:r>
              <a:rPr lang="cs-CZ" dirty="0" smtClean="0"/>
              <a:t>Sdílení </a:t>
            </a:r>
            <a:r>
              <a:rPr lang="cs-CZ" dirty="0"/>
              <a:t>vyměřovacích základů manželů pro uplatnění důchodových nároků</a:t>
            </a:r>
          </a:p>
          <a:p>
            <a:pPr marL="0" indent="0">
              <a:buNone/>
            </a:pPr>
            <a:r>
              <a:rPr lang="cs-CZ" b="1" dirty="0">
                <a:solidFill>
                  <a:srgbClr val="CC6600"/>
                </a:solidFill>
              </a:rPr>
              <a:t>Navržené pracovními týmy, neschválené plénem Odborné </a:t>
            </a:r>
            <a:r>
              <a:rPr lang="cs-CZ" b="1" dirty="0" smtClean="0">
                <a:solidFill>
                  <a:srgbClr val="CC6600"/>
                </a:solidFill>
              </a:rPr>
              <a:t>komise:</a:t>
            </a:r>
          </a:p>
          <a:p>
            <a:pPr marL="0" indent="0">
              <a:buNone/>
            </a:pPr>
            <a:r>
              <a:rPr lang="cs-CZ" dirty="0">
                <a:solidFill>
                  <a:srgbClr val="CC6600"/>
                </a:solidFill>
              </a:rPr>
              <a:t>První pilíř</a:t>
            </a:r>
          </a:p>
          <a:p>
            <a:r>
              <a:rPr lang="cs-CZ" dirty="0" smtClean="0"/>
              <a:t>Stanovení </a:t>
            </a:r>
            <a:r>
              <a:rPr lang="cs-CZ" dirty="0"/>
              <a:t>indexu růstu cen, od něhož se odvíjí minimální valorizace procentní výměry důchodů, podle vyššího z obou indexů: indexu spotřebitelských cen (životních nákladů) domácností a indexu spotřebitelských cen (životních nákladů) domácností důchodců. </a:t>
            </a:r>
          </a:p>
          <a:p>
            <a:r>
              <a:rPr lang="cs-CZ" dirty="0"/>
              <a:t>Stanovení minimální valorizace průměrného starobního důchodu představující úhrn částky, o kterou se zvýší základní výměra důchodu, a částky, o kterou se zvýší procentní výměra důchodu, ve výši součtu stanoveného růstu cen a jedné poloviny růstu reálné mzdy.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CC6600"/>
                </a:solidFill>
              </a:rPr>
              <a:t>Třetí </a:t>
            </a:r>
            <a:r>
              <a:rPr lang="cs-CZ" dirty="0">
                <a:solidFill>
                  <a:srgbClr val="CC6600"/>
                </a:solidFill>
              </a:rPr>
              <a:t>pilíř</a:t>
            </a:r>
          </a:p>
          <a:p>
            <a:r>
              <a:rPr lang="cs-CZ" dirty="0"/>
              <a:t>Snížení spodní hranice měsíčního příspěvku pro nárok na státní podporu z 300 na 100 Kč pro osoby do 26 let.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11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800" y="540214"/>
            <a:ext cx="8229600" cy="539286"/>
          </a:xfrm>
        </p:spPr>
        <p:txBody>
          <a:bodyPr/>
          <a:lstStyle/>
          <a:p>
            <a:r>
              <a:rPr lang="cs-CZ" sz="2800" dirty="0">
                <a:solidFill>
                  <a:srgbClr val="90C226"/>
                </a:solidFill>
              </a:rPr>
              <a:t>Problémy dosavadních důchodových reforem</a:t>
            </a:r>
            <a:endParaRPr lang="en-US" sz="2800" dirty="0">
              <a:solidFill>
                <a:srgbClr val="90C2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93800" y="1219200"/>
            <a:ext cx="8596668" cy="5143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+mj-lt"/>
              </a:rPr>
              <a:t>S</a:t>
            </a:r>
            <a:r>
              <a:rPr lang="cs-CZ" sz="2400" dirty="0">
                <a:latin typeface="+mj-lt"/>
              </a:rPr>
              <a:t> výjimkou ustavení 3. pilíře v polovině 90. let nebylo nikdy dosaženo celospolečenského konsensu na zásadnějších a trvalejších reformách českého důchodového systému. </a:t>
            </a:r>
            <a:endParaRPr lang="cs-CZ" sz="2400" dirty="0" smtClean="0">
              <a:latin typeface="+mj-lt"/>
            </a:endParaRPr>
          </a:p>
          <a:p>
            <a:pPr marL="0" indent="0">
              <a:buNone/>
            </a:pPr>
            <a:r>
              <a:rPr lang="cs-CZ" sz="2400" dirty="0" smtClean="0">
                <a:latin typeface="+mj-lt"/>
              </a:rPr>
              <a:t>S</a:t>
            </a:r>
            <a:r>
              <a:rPr lang="cs-CZ" sz="2400" dirty="0">
                <a:latin typeface="+mj-lt"/>
              </a:rPr>
              <a:t> touto výjimkou (a s výjimkou – ostatně brzy ukončeného - 2. pilíře) měly všechny změny povahu </a:t>
            </a:r>
            <a:endParaRPr lang="cs-CZ" sz="24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+mj-lt"/>
              </a:rPr>
              <a:t>změn </a:t>
            </a:r>
            <a:r>
              <a:rPr lang="cs-CZ" sz="2400" dirty="0">
                <a:latin typeface="+mj-lt"/>
              </a:rPr>
              <a:t>v systému (parametrických změn), nikoliv </a:t>
            </a:r>
            <a:endParaRPr lang="cs-CZ" sz="24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+mj-lt"/>
              </a:rPr>
              <a:t>na </a:t>
            </a:r>
            <a:r>
              <a:rPr lang="cs-CZ" sz="2400" dirty="0">
                <a:latin typeface="+mj-lt"/>
              </a:rPr>
              <a:t>systému (</a:t>
            </a:r>
            <a:r>
              <a:rPr lang="cs-CZ" sz="2400" dirty="0" smtClean="0">
                <a:latin typeface="+mj-lt"/>
              </a:rPr>
              <a:t>strukturálních, paradigmatických </a:t>
            </a:r>
            <a:r>
              <a:rPr lang="cs-CZ" sz="2400" dirty="0">
                <a:latin typeface="+mj-lt"/>
              </a:rPr>
              <a:t>změn</a:t>
            </a:r>
            <a:r>
              <a:rPr lang="cs-CZ" sz="2400" dirty="0" smtClean="0">
                <a:latin typeface="+mj-lt"/>
              </a:rPr>
              <a:t>).</a:t>
            </a:r>
            <a:endParaRPr lang="en-US" sz="2400" dirty="0">
              <a:latin typeface="+mj-lt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268" y="4368552"/>
            <a:ext cx="4060371" cy="2133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8167" y="506146"/>
            <a:ext cx="9194800" cy="565626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3100" dirty="0"/>
              <a:t>Organizace pro hospodářskou spolupráci a rozvoj (OECD) doporučuje: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3100" b="1" i="1" dirty="0">
                <a:solidFill>
                  <a:schemeClr val="accent5"/>
                </a:solidFill>
              </a:rPr>
              <a:t>„Je třeba usilovat o dlouhodobou fiskální a sociální udržitelnost důchodového systému.“ </a:t>
            </a:r>
            <a:r>
              <a:rPr lang="cs-CZ" sz="3100" b="1" i="1" dirty="0" smtClean="0">
                <a:solidFill>
                  <a:schemeClr val="accent5"/>
                </a:solidFill>
              </a:rPr>
              <a:t>              </a:t>
            </a:r>
            <a:r>
              <a:rPr lang="cs-CZ" sz="3100" dirty="0" smtClean="0"/>
              <a:t>Anna </a:t>
            </a:r>
            <a:r>
              <a:rPr lang="cs-CZ" sz="3100" dirty="0"/>
              <a:t>Cristina </a:t>
            </a:r>
            <a:r>
              <a:rPr lang="cs-CZ" sz="3100" dirty="0" err="1"/>
              <a:t>D’Addio</a:t>
            </a:r>
            <a:r>
              <a:rPr lang="cs-CZ" sz="3100" dirty="0"/>
              <a:t> na konferenci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3100" dirty="0"/>
              <a:t> </a:t>
            </a:r>
            <a:r>
              <a:rPr lang="cs-CZ" sz="3100" i="1" dirty="0"/>
              <a:t>„Sociální pojištění – tradice, jistota, budoucnost“</a:t>
            </a:r>
            <a:r>
              <a:rPr lang="cs-CZ" sz="3100" dirty="0"/>
              <a:t>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3100" dirty="0"/>
              <a:t>v Praze dne 6. 11. 2015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cs-CZ" altLang="cs-CZ" sz="1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altLang="cs-CZ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 </a:t>
            </a:r>
            <a:r>
              <a:rPr lang="cs-CZ" altLang="cs-CZ" sz="3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ověřenou skutečností, že rozevírající se nůžky mezi bohatými a chudými vedou k růstu napětí ve společnosti a k vyššímu výskytu sociálně patologických jevů – rozvratu rodin, kriminality, růstu xenofobních nálad, politické nestability a extremismu.</a:t>
            </a:r>
            <a:r>
              <a:rPr lang="cs-CZ" altLang="cs-CZ" sz="3100" b="1" dirty="0">
                <a:solidFill>
                  <a:srgbClr val="DA581E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altLang="cs-CZ" sz="3100" dirty="0">
                <a:solidFill>
                  <a:schemeClr val="accent5"/>
                </a:solidFill>
              </a:rPr>
              <a:t>Klíčovým nástrojem zajišťujícím legitimitu společenského uspořádání založenou na politické demokracii a tržní ekonomice je fungující sociální stát.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altLang="cs-CZ" sz="3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Tak je chápán i</a:t>
            </a:r>
            <a:r>
              <a:rPr lang="cs-CZ" altLang="cs-CZ" sz="3100" dirty="0"/>
              <a:t> </a:t>
            </a:r>
            <a:r>
              <a:rPr lang="cs-CZ" altLang="cs-CZ" sz="3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 </a:t>
            </a:r>
            <a:r>
              <a:rPr lang="cs-CZ" altLang="cs-CZ" sz="3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Sociální doktríně České republiky</a:t>
            </a:r>
            <a:r>
              <a:rPr lang="cs-CZ" altLang="cs-CZ" sz="3100" b="1" dirty="0"/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altLang="cs-CZ" sz="3100" dirty="0">
                <a:hlinkClick r:id="rId2"/>
              </a:rPr>
              <a:t>http://</a:t>
            </a:r>
            <a:r>
              <a:rPr lang="cs-CZ" altLang="cs-CZ" sz="3100" dirty="0" smtClean="0">
                <a:hlinkClick r:id="rId2"/>
              </a:rPr>
              <a:t>www.sds.cz/docs/prectete/e_kolekt/soc_dokt.htm</a:t>
            </a:r>
            <a:endParaRPr lang="cs-CZ" altLang="cs-CZ" sz="3100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2600" b="1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2600" b="1" dirty="0"/>
          </a:p>
          <a:p>
            <a:pPr marL="571500" indent="-571500">
              <a:lnSpc>
                <a:spcPct val="90000"/>
              </a:lnSpc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910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196" y="264840"/>
            <a:ext cx="3617404" cy="61230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90C226"/>
                </a:solidFill>
              </a:rPr>
              <a:t>Otázky politikům…</a:t>
            </a:r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5196" y="877144"/>
            <a:ext cx="8856984" cy="6042372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3800" b="1" dirty="0"/>
              <a:t>Jsou reformy DS nutné? Zdá se, že existuje široká politická shoda, že ano:</a:t>
            </a:r>
            <a:r>
              <a:rPr lang="cs-CZ" sz="3800" dirty="0"/>
              <a:t> důchodový systém neodpovídá ani nárokům současnosti, ani nárokům předvídatelné budoucnosti. </a:t>
            </a:r>
            <a:r>
              <a:rPr lang="cs-CZ" sz="4500" b="1" dirty="0">
                <a:solidFill>
                  <a:srgbClr val="C00000"/>
                </a:solidFill>
              </a:rPr>
              <a:t>Ale jaké reformy???</a:t>
            </a:r>
            <a:endParaRPr lang="cs-CZ" sz="4500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i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Má první průběžný důchodový pilíř zohledňovat neplacenou péči o děti jako zásadní přínos pro jeho dlouhodobou udržitelnost?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Jsme připraveni upravovat parametry důchodového systému (např. valorizaci, náhradní doby, potřebnou dobu pojištění)? Pokud ano, kterých, proč a jak? 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Chceme kromě parametrických úprav důchodového systému připravovat i jeho zásadnější strukturální reformy?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Jsme připraveni měnit postavení pojistných a nepojistných dávek v sociálním systému? Pokud ano, kterých, proč a jak?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Chceme simultánně reformovat daňový a důchodový systém tak, abychom zajistili důchodovému systému dostatečný příjem a zároveň podpořili hospodářský růst?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Jsme připraveni zvyšovat podíl výdajů na důchodový systém na HDP?  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Podpoříme zavedení veřejně spravované ´prémiové penze´?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47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906645"/>
              </p:ext>
            </p:extLst>
          </p:nvPr>
        </p:nvGraphicFramePr>
        <p:xfrm>
          <a:off x="140676" y="303674"/>
          <a:ext cx="11125200" cy="6527156"/>
        </p:xfrm>
        <a:graphic>
          <a:graphicData uri="http://schemas.openxmlformats.org/drawingml/2006/table">
            <a:tbl>
              <a:tblPr firstRow="1" firstCol="1" bandRow="1"/>
              <a:tblGrid>
                <a:gridCol w="1019909"/>
                <a:gridCol w="1230075"/>
                <a:gridCol w="1196601"/>
                <a:gridCol w="1477108"/>
                <a:gridCol w="1711569"/>
                <a:gridCol w="1594339"/>
                <a:gridCol w="1336430"/>
                <a:gridCol w="1559169"/>
              </a:tblGrid>
              <a:tr h="106792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 a jejich odpovědi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1" dirty="0" smtClean="0"/>
                        <a:t>Zohledňovat neplacenou péči o děti 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1" dirty="0" smtClean="0"/>
                        <a:t>Upravovat parametry důchodového systému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1" dirty="0" smtClean="0"/>
                        <a:t>Zásadnější strukturální reformy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1" dirty="0" smtClean="0"/>
                        <a:t>Měnit postavení pojistných a nepojistných dávek v sociálním systému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1" dirty="0" smtClean="0"/>
                        <a:t>Simultánně reformovat daňový a důchodový systém 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1" dirty="0" smtClean="0"/>
                        <a:t>Zvyšovat podíl výdajů na důchodový systém na HDP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1" dirty="0" smtClean="0"/>
                        <a:t>Zavést veřejně spravované ´prémiové penze´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3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 diskusi.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Otázka nejasná.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Diskutovat v kontextu.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19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ČSSD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 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 dohledné době.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Věnovat se celému 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pilíři.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54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KDU-ČSL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19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KSČM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ANO,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ale pečlivě,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opatrně.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Otázce nerozumíme.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19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ODS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Nepovažu-jeme</a:t>
                      </a: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 zásadní.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zvyšování daní a odvodů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Jasně definovat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převod ze státního rozpočtu.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Chybí více informací.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38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 09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Odpověď souvisí s odpovědí na otázku č. 5.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Minulá vláda systémovou reformu prosadila, současná nic nepředložila.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 diskusi.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Zdroje je třeba najít vždy.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3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Úsvit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„Práce Odborné komise pro důchodovou reformu se účastníme. Jsme připraveni podporovat všechny návrhy, které budou podle nás ve prospěch našich občanů.“</a:t>
                      </a:r>
                    </a:p>
                  </a:txBody>
                  <a:tcPr marL="57759" marR="57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44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2138" y="378129"/>
            <a:ext cx="3966892" cy="511804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/>
              <a:t>Výzvy budoucnosti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844" y="1074688"/>
            <a:ext cx="8841556" cy="578331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latin typeface="+mj-lt"/>
              </a:rPr>
              <a:t>Směřovat od systému povinného sociálního pojištění k systému sociálního zabezpečení?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latin typeface="+mj-lt"/>
              </a:rPr>
              <a:t>Hledat zdroje financování důchodového systému ve výnosech z „ostatních“ daní?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latin typeface="+mj-lt"/>
              </a:rPr>
              <a:t>„Zrovnoprávnit“ rodiče vychovávající děti (jakožto budoucí plátce do průběžně financovaného 1. pilíře) s ostatními občany: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solidFill>
                  <a:srgbClr val="C00000"/>
                </a:solidFill>
                <a:latin typeface="+mj-lt"/>
              </a:rPr>
              <a:t>v důchodovém systému?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solidFill>
                  <a:srgbClr val="C00000"/>
                </a:solidFill>
                <a:latin typeface="+mj-lt"/>
              </a:rPr>
              <a:t>v daňovém systému?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solidFill>
                  <a:srgbClr val="C00000"/>
                </a:solidFill>
                <a:latin typeface="+mj-lt"/>
              </a:rPr>
              <a:t>v systému státní sociální podpory (například znovuzavedením dětských přídavků všem rodinám s nezaopatřenými dětmi)?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solidFill>
                  <a:srgbClr val="C00000"/>
                </a:solidFill>
                <a:latin typeface="+mj-lt"/>
              </a:rPr>
              <a:t>v účelné kombinaci předchozích forem podpory?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latin typeface="+mj-lt"/>
              </a:rPr>
              <a:t>Zapojit do financování důchodového systému více zaměstnavatele - tak, jak je to v západní Evropě </a:t>
            </a:r>
            <a:r>
              <a:rPr lang="cs-CZ" sz="2800" dirty="0" smtClean="0">
                <a:latin typeface="+mj-lt"/>
              </a:rPr>
              <a:t>běžné?</a:t>
            </a:r>
            <a:endParaRPr lang="cs-CZ" sz="2800" dirty="0">
              <a:latin typeface="+mj-lt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 smtClean="0">
                <a:latin typeface="+mj-lt"/>
              </a:rPr>
              <a:t>Učit se rozhodovat </a:t>
            </a:r>
            <a:r>
              <a:rPr lang="cs-CZ" sz="2800" dirty="0">
                <a:latin typeface="+mj-lt"/>
              </a:rPr>
              <a:t>strategicky, konsensuálně</a:t>
            </a:r>
            <a:r>
              <a:rPr lang="cs-CZ" sz="2800" dirty="0" smtClean="0">
                <a:latin typeface="+mj-lt"/>
              </a:rPr>
              <a:t>, v perspektivě </a:t>
            </a:r>
            <a:r>
              <a:rPr lang="cs-CZ" sz="2800" dirty="0">
                <a:latin typeface="+mj-lt"/>
              </a:rPr>
              <a:t>desetiletí…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79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7934" y="0"/>
            <a:ext cx="1799356" cy="622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934" y="622300"/>
            <a:ext cx="9523988" cy="38321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100" dirty="0"/>
              <a:t>Potůček, M. Czech </a:t>
            </a:r>
            <a:r>
              <a:rPr lang="cs-CZ" sz="2100" dirty="0" err="1"/>
              <a:t>Social</a:t>
            </a:r>
            <a:r>
              <a:rPr lang="cs-CZ" sz="2100" dirty="0"/>
              <a:t> </a:t>
            </a:r>
            <a:r>
              <a:rPr lang="cs-CZ" sz="2100" dirty="0" err="1"/>
              <a:t>Reform</a:t>
            </a:r>
            <a:r>
              <a:rPr lang="cs-CZ" sz="2100" dirty="0"/>
              <a:t> </a:t>
            </a:r>
            <a:r>
              <a:rPr lang="cs-CZ" sz="2100" dirty="0" err="1"/>
              <a:t>after</a:t>
            </a:r>
            <a:r>
              <a:rPr lang="cs-CZ" sz="2100" dirty="0"/>
              <a:t> 1989 - </a:t>
            </a:r>
            <a:r>
              <a:rPr lang="cs-CZ" sz="2100" dirty="0" err="1"/>
              <a:t>Concepts</a:t>
            </a:r>
            <a:r>
              <a:rPr lang="cs-CZ" sz="2100" dirty="0"/>
              <a:t> and Reality. In: International </a:t>
            </a:r>
            <a:r>
              <a:rPr lang="cs-CZ" sz="2100" dirty="0" err="1"/>
              <a:t>Social</a:t>
            </a:r>
            <a:r>
              <a:rPr lang="cs-CZ" sz="2100" dirty="0"/>
              <a:t> </a:t>
            </a:r>
            <a:r>
              <a:rPr lang="cs-CZ" sz="2100" dirty="0" err="1"/>
              <a:t>Security</a:t>
            </a:r>
            <a:r>
              <a:rPr lang="cs-CZ" sz="2100" dirty="0"/>
              <a:t> </a:t>
            </a:r>
            <a:r>
              <a:rPr lang="cs-CZ" sz="2100" dirty="0" err="1"/>
              <a:t>Review</a:t>
            </a:r>
            <a:r>
              <a:rPr lang="cs-CZ" sz="2100" dirty="0"/>
              <a:t>, 2001, roč. 54, č. 2-3, pp. 81-106. </a:t>
            </a:r>
            <a:endParaRPr lang="cs-CZ" sz="2100" dirty="0" smtClean="0"/>
          </a:p>
          <a:p>
            <a:pPr marL="0" indent="0">
              <a:buNone/>
            </a:pPr>
            <a:r>
              <a:rPr lang="cs-CZ" sz="2100" dirty="0" smtClean="0"/>
              <a:t>Potůček</a:t>
            </a:r>
            <a:r>
              <a:rPr lang="cs-CZ" sz="2100" dirty="0"/>
              <a:t>, M. a kol. Veřejná politika. 1. vyd. Praha: C. H. Beck, </a:t>
            </a:r>
            <a:r>
              <a:rPr lang="cs-CZ" sz="2100" dirty="0" smtClean="0"/>
              <a:t>2016. </a:t>
            </a:r>
            <a:r>
              <a:rPr lang="cs-CZ" sz="2100" i="1" dirty="0" smtClean="0"/>
              <a:t>(Publikace zahrnuje tři případové studie rozebírající proces české důchodové reformy.)</a:t>
            </a:r>
          </a:p>
          <a:p>
            <a:pPr marL="0" indent="0">
              <a:buNone/>
            </a:pPr>
            <a:r>
              <a:rPr lang="cs-CZ" sz="2100" dirty="0"/>
              <a:t>Potůček, M. – Rudolfová, V. Czech Pension </a:t>
            </a:r>
            <a:r>
              <a:rPr lang="cs-CZ" sz="2100" dirty="0" err="1"/>
              <a:t>Reform</a:t>
            </a:r>
            <a:r>
              <a:rPr lang="cs-CZ" sz="2100" dirty="0"/>
              <a:t>: </a:t>
            </a:r>
            <a:r>
              <a:rPr lang="cs-CZ" sz="2100" dirty="0" err="1"/>
              <a:t>How</a:t>
            </a:r>
            <a:r>
              <a:rPr lang="cs-CZ" sz="2100" dirty="0"/>
              <a:t> to </a:t>
            </a:r>
            <a:r>
              <a:rPr lang="cs-CZ" sz="2100" dirty="0" err="1"/>
              <a:t>Reconcile</a:t>
            </a:r>
            <a:r>
              <a:rPr lang="cs-CZ" sz="2100" dirty="0"/>
              <a:t> </a:t>
            </a:r>
            <a:r>
              <a:rPr lang="cs-CZ" sz="2100" dirty="0" err="1"/>
              <a:t>Equivalence</a:t>
            </a:r>
            <a:r>
              <a:rPr lang="cs-CZ" sz="2100" dirty="0"/>
              <a:t> </a:t>
            </a:r>
            <a:r>
              <a:rPr lang="cs-CZ" sz="2100" dirty="0" err="1"/>
              <a:t>with</a:t>
            </a:r>
            <a:r>
              <a:rPr lang="cs-CZ" sz="2100" dirty="0"/>
              <a:t> </a:t>
            </a:r>
            <a:r>
              <a:rPr lang="cs-CZ" sz="2100" dirty="0" err="1"/>
              <a:t>Fiscal</a:t>
            </a:r>
            <a:r>
              <a:rPr lang="cs-CZ" sz="2100" dirty="0"/>
              <a:t> </a:t>
            </a:r>
            <a:r>
              <a:rPr lang="cs-CZ" sz="2100" dirty="0" err="1"/>
              <a:t>Discipline</a:t>
            </a:r>
            <a:r>
              <a:rPr lang="cs-CZ" sz="2100" dirty="0"/>
              <a:t>. </a:t>
            </a:r>
            <a:r>
              <a:rPr lang="cs-CZ" sz="2100" dirty="0" err="1"/>
              <a:t>Central</a:t>
            </a:r>
            <a:r>
              <a:rPr lang="cs-CZ" sz="2100" dirty="0"/>
              <a:t> </a:t>
            </a:r>
            <a:r>
              <a:rPr lang="cs-CZ" sz="2100" dirty="0" err="1"/>
              <a:t>European</a:t>
            </a:r>
            <a:r>
              <a:rPr lang="cs-CZ" sz="2100" dirty="0"/>
              <a:t> </a:t>
            </a:r>
            <a:r>
              <a:rPr lang="cs-CZ" sz="2100" dirty="0" err="1"/>
              <a:t>Journal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Public </a:t>
            </a:r>
            <a:r>
              <a:rPr lang="cs-CZ" sz="2100" dirty="0" err="1"/>
              <a:t>Policy</a:t>
            </a:r>
            <a:r>
              <a:rPr lang="cs-CZ" sz="2100" dirty="0"/>
              <a:t>, 2015, roč. 9, č. 1, pp. 170 – 195. </a:t>
            </a:r>
          </a:p>
          <a:p>
            <a:pPr marL="0" indent="0">
              <a:buNone/>
            </a:pPr>
            <a:r>
              <a:rPr lang="cs-CZ" sz="2100" dirty="0"/>
              <a:t>Potůček, M. – Rudolfová, V. Důchodová reforma: návod, jak smířit </a:t>
            </a:r>
            <a:r>
              <a:rPr lang="cs-CZ" sz="2100" dirty="0" smtClean="0"/>
              <a:t>ekvivalenci </a:t>
            </a:r>
            <a:r>
              <a:rPr lang="cs-CZ" sz="2100" dirty="0"/>
              <a:t>s fiskální disciplínou. Fórum sociální politiky, 2016, roč. 10, č. 5 (v tisku).</a:t>
            </a:r>
          </a:p>
          <a:p>
            <a:pPr marL="0" indent="0">
              <a:buNone/>
            </a:pPr>
            <a:r>
              <a:rPr lang="cs-CZ" sz="2100" dirty="0"/>
              <a:t>Potůček, M. – Rudolfová, V. Odborníci versus politici: jak se připravovala česká důchodová reforma. Fórum sociální politiky, 2016, roč. 10, č. 4, s. 14-18.</a:t>
            </a:r>
          </a:p>
          <a:p>
            <a:pPr marL="0" indent="0">
              <a:buNone/>
            </a:pPr>
            <a:r>
              <a:rPr lang="cs-CZ" sz="2100" dirty="0" smtClean="0"/>
              <a:t>Potůček</a:t>
            </a:r>
            <a:r>
              <a:rPr lang="cs-CZ" sz="2100" dirty="0"/>
              <a:t>, M. – Rudolfová, V. </a:t>
            </a:r>
            <a:r>
              <a:rPr lang="cs-CZ" sz="2100" dirty="0" err="1"/>
              <a:t>Rivalry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Advocacy</a:t>
            </a:r>
            <a:r>
              <a:rPr lang="cs-CZ" sz="2100" dirty="0"/>
              <a:t> </a:t>
            </a:r>
            <a:r>
              <a:rPr lang="cs-CZ" sz="2100" dirty="0" err="1"/>
              <a:t>Coalitions</a:t>
            </a:r>
            <a:r>
              <a:rPr lang="cs-CZ" sz="2100" dirty="0"/>
              <a:t> in </a:t>
            </a:r>
            <a:r>
              <a:rPr lang="cs-CZ" sz="2100" dirty="0" err="1"/>
              <a:t>the</a:t>
            </a:r>
            <a:r>
              <a:rPr lang="cs-CZ" sz="2100" dirty="0"/>
              <a:t> Czech Pension </a:t>
            </a:r>
            <a:r>
              <a:rPr lang="cs-CZ" sz="2100" dirty="0" err="1"/>
              <a:t>Reform</a:t>
            </a:r>
            <a:r>
              <a:rPr lang="cs-CZ" sz="2100" dirty="0"/>
              <a:t>.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NISPAcee</a:t>
            </a:r>
            <a:r>
              <a:rPr lang="cs-CZ" sz="2100" dirty="0"/>
              <a:t> </a:t>
            </a:r>
            <a:r>
              <a:rPr lang="cs-CZ" sz="2100" dirty="0" err="1"/>
              <a:t>Journal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Public </a:t>
            </a:r>
            <a:r>
              <a:rPr lang="cs-CZ" sz="2100" dirty="0" err="1"/>
              <a:t>Administration</a:t>
            </a:r>
            <a:r>
              <a:rPr lang="cs-CZ" sz="2100" dirty="0"/>
              <a:t> and </a:t>
            </a:r>
            <a:r>
              <a:rPr lang="cs-CZ" sz="2100" dirty="0" err="1"/>
              <a:t>Policy</a:t>
            </a:r>
            <a:r>
              <a:rPr lang="cs-CZ" sz="2100" dirty="0"/>
              <a:t>, 2016, roč. IX, č. 1, pp. 117 – 134. </a:t>
            </a:r>
            <a:endParaRPr 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17449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1919537" y="277913"/>
            <a:ext cx="7904683" cy="901292"/>
          </a:xfrm>
        </p:spPr>
        <p:txBody>
          <a:bodyPr>
            <a:normAutofit/>
          </a:bodyPr>
          <a:lstStyle/>
          <a:p>
            <a:pPr algn="l"/>
            <a:r>
              <a:rPr lang="cs-CZ" altLang="cs-CZ" dirty="0" smtClean="0">
                <a:solidFill>
                  <a:srgbClr val="DA581E"/>
                </a:solidFill>
              </a:rPr>
              <a:t>                         </a:t>
            </a:r>
            <a:endParaRPr lang="cs-CZ" altLang="cs-CZ" b="1" dirty="0" smtClean="0">
              <a:solidFill>
                <a:srgbClr val="CC66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1761" y="1434046"/>
            <a:ext cx="10715981" cy="5423954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28500" y="305475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altLang="cs-CZ" sz="2400" dirty="0" smtClean="0">
              <a:solidFill>
                <a:srgbClr val="DA581E"/>
              </a:solidFill>
            </a:endParaRPr>
          </a:p>
          <a:p>
            <a:pPr algn="ctr"/>
            <a:r>
              <a:rPr lang="cs-CZ" altLang="cs-CZ" sz="3200" dirty="0" smtClean="0">
                <a:solidFill>
                  <a:schemeClr val="accent4">
                    <a:lumMod val="75000"/>
                  </a:schemeClr>
                </a:solidFill>
              </a:rPr>
              <a:t>Děkuji </a:t>
            </a:r>
            <a:r>
              <a:rPr lang="cs-CZ" altLang="cs-CZ" sz="3200" dirty="0">
                <a:solidFill>
                  <a:schemeClr val="accent4">
                    <a:lumMod val="75000"/>
                  </a:schemeClr>
                </a:solidFill>
              </a:rPr>
              <a:t>za pozornost - a těším se na diskusi!</a:t>
            </a:r>
            <a:endParaRPr lang="cs-CZ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83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172492"/>
            <a:ext cx="10017458" cy="13208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90C226"/>
                </a:solidFill>
              </a:rPr>
              <a:t>Co o důchodovém systému víme, </a:t>
            </a:r>
            <a:br>
              <a:rPr lang="cs-CZ" sz="2800" dirty="0" smtClean="0">
                <a:solidFill>
                  <a:srgbClr val="90C226"/>
                </a:solidFill>
              </a:rPr>
            </a:br>
            <a:r>
              <a:rPr lang="cs-CZ" sz="2800" dirty="0" smtClean="0">
                <a:solidFill>
                  <a:srgbClr val="90C226"/>
                </a:solidFill>
              </a:rPr>
              <a:t>co nevíme, a kde bloudíme?</a:t>
            </a:r>
            <a:endParaRPr lang="en-US" sz="2800" dirty="0">
              <a:solidFill>
                <a:srgbClr val="90C2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4500" y="1228678"/>
            <a:ext cx="9245600" cy="66675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solidFill>
                  <a:srgbClr val="C00000"/>
                </a:solidFill>
              </a:rPr>
              <a:t>Zanedbanost </a:t>
            </a:r>
            <a:r>
              <a:rPr lang="cs-CZ" sz="2000" dirty="0"/>
              <a:t>aplikovaného sociálně vědního</a:t>
            </a:r>
            <a:r>
              <a:rPr lang="cs-CZ" sz="2000" dirty="0">
                <a:solidFill>
                  <a:srgbClr val="C00000"/>
                </a:solidFill>
              </a:rPr>
              <a:t> výzkumu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solidFill>
                  <a:srgbClr val="C00000"/>
                </a:solidFill>
              </a:rPr>
              <a:t>Zastaralost informačních systémů</a:t>
            </a:r>
            <a:r>
              <a:rPr lang="cs-CZ" sz="2000" dirty="0"/>
              <a:t>, administrativní překážky získávání relevantních údajů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>
                <a:solidFill>
                  <a:srgbClr val="C00000"/>
                </a:solidFill>
              </a:rPr>
              <a:t>Nedostupnost dat o výši budoucích </a:t>
            </a:r>
            <a:r>
              <a:rPr lang="cs-CZ" sz="2000" dirty="0">
                <a:solidFill>
                  <a:srgbClr val="C00000"/>
                </a:solidFill>
              </a:rPr>
              <a:t>důchodů</a:t>
            </a:r>
            <a:r>
              <a:rPr lang="cs-CZ" sz="2000" dirty="0"/>
              <a:t>: </a:t>
            </a:r>
            <a:r>
              <a:rPr lang="cs-CZ" sz="2000" dirty="0" smtClean="0"/>
              <a:t>i </a:t>
            </a:r>
            <a:r>
              <a:rPr lang="cs-CZ" sz="2000" dirty="0"/>
              <a:t>ČSSZ </a:t>
            </a:r>
            <a:r>
              <a:rPr lang="cs-CZ" sz="2000" dirty="0" smtClean="0"/>
              <a:t>získává relevantní </a:t>
            </a:r>
            <a:r>
              <a:rPr lang="cs-CZ" sz="2000" dirty="0"/>
              <a:t>data </a:t>
            </a:r>
            <a:r>
              <a:rPr lang="cs-CZ" sz="2000" dirty="0" smtClean="0"/>
              <a:t>až </a:t>
            </a:r>
            <a:r>
              <a:rPr lang="cs-CZ" sz="2000" dirty="0"/>
              <a:t>poté, co si občan o důchod sám zažádá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solidFill>
                  <a:srgbClr val="C00000"/>
                </a:solidFill>
              </a:rPr>
              <a:t>Zaplevelenost veřejného prostoru</a:t>
            </a:r>
            <a:r>
              <a:rPr lang="cs-CZ" sz="2000" dirty="0"/>
              <a:t> zjednodušenými </a:t>
            </a:r>
            <a:r>
              <a:rPr lang="cs-CZ" sz="2000" dirty="0" smtClean="0"/>
              <a:t>a někdy i </a:t>
            </a:r>
            <a:r>
              <a:rPr lang="cs-CZ" sz="2000" dirty="0"/>
              <a:t>záměrně </a:t>
            </a:r>
            <a:r>
              <a:rPr lang="cs-CZ" sz="2000" dirty="0">
                <a:solidFill>
                  <a:srgbClr val="C00000"/>
                </a:solidFill>
              </a:rPr>
              <a:t>zkreslenými </a:t>
            </a:r>
            <a:r>
              <a:rPr lang="cs-CZ" sz="2000" dirty="0" smtClean="0">
                <a:solidFill>
                  <a:srgbClr val="C00000"/>
                </a:solidFill>
              </a:rPr>
              <a:t>interpretacemi</a:t>
            </a:r>
            <a:r>
              <a:rPr lang="cs-CZ" sz="2000" dirty="0" smtClean="0"/>
              <a:t>:</a:t>
            </a:r>
            <a:endParaRPr lang="cs-CZ" sz="20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Na důchodovém účtu máme hrozivé deficity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Celý život parazitují na státu, žijí ze sociálních dávek a pak jim vypočítají důchod z průměrného platu</a:t>
            </a:r>
            <a:r>
              <a:rPr lang="cs-CZ" sz="2000" dirty="0" smtClean="0"/>
              <a:t>!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M</a:t>
            </a:r>
            <a:r>
              <a:rPr lang="cs-CZ" sz="2000" dirty="0" smtClean="0"/>
              <a:t>áme </a:t>
            </a:r>
            <a:r>
              <a:rPr lang="cs-CZ" sz="2000" dirty="0"/>
              <a:t>nejméně chudých důchodců v Evropě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V</a:t>
            </a:r>
            <a:r>
              <a:rPr lang="cs-CZ" sz="2000" dirty="0" smtClean="0"/>
              <a:t> </a:t>
            </a:r>
            <a:r>
              <a:rPr lang="cs-CZ" sz="2000" dirty="0"/>
              <a:t>budoucnu na </a:t>
            </a:r>
            <a:r>
              <a:rPr lang="cs-CZ" sz="2000" dirty="0" smtClean="0"/>
              <a:t>penze </a:t>
            </a:r>
            <a:r>
              <a:rPr lang="cs-CZ" sz="2000" dirty="0"/>
              <a:t>nebude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Český </a:t>
            </a:r>
            <a:r>
              <a:rPr lang="cs-CZ" sz="2000" dirty="0"/>
              <a:t>sociální stát je </a:t>
            </a:r>
            <a:r>
              <a:rPr lang="cs-CZ" sz="2000" dirty="0" smtClean="0"/>
              <a:t>rozhazovačný…</a:t>
            </a:r>
            <a:endParaRPr lang="cs-CZ" sz="20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…a důchodová </a:t>
            </a:r>
            <a:r>
              <a:rPr lang="cs-CZ" sz="2000" dirty="0"/>
              <a:t>komise nic nevymyslela</a:t>
            </a:r>
            <a:r>
              <a:rPr lang="cs-CZ" sz="2000" dirty="0" smtClean="0"/>
              <a:t>…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solidFill>
                  <a:srgbClr val="C00000"/>
                </a:solidFill>
              </a:rPr>
              <a:t>Problém mediálních </a:t>
            </a:r>
            <a:r>
              <a:rPr lang="cs-CZ" sz="2000" dirty="0" smtClean="0">
                <a:solidFill>
                  <a:srgbClr val="C00000"/>
                </a:solidFill>
              </a:rPr>
              <a:t>zkratek či dezinformací</a:t>
            </a:r>
            <a:endParaRPr lang="cs-CZ" sz="2000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solidFill>
                  <a:srgbClr val="C00000"/>
                </a:solidFill>
              </a:rPr>
              <a:t>Nízká úroveň sociální gramotnosti </a:t>
            </a:r>
            <a:r>
              <a:rPr lang="cs-CZ" sz="2000" dirty="0"/>
              <a:t>občanů, úředníků i </a:t>
            </a:r>
            <a:r>
              <a:rPr lang="cs-CZ" sz="2000" dirty="0" smtClean="0"/>
              <a:t>politiků</a:t>
            </a:r>
            <a:endParaRPr lang="cs-CZ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71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628848" y="226864"/>
            <a:ext cx="8229600" cy="56053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90C226"/>
                </a:solidFill>
              </a:rPr>
              <a:t>Jaký důchodový systém </a:t>
            </a:r>
            <a:r>
              <a:rPr lang="cs-CZ" dirty="0" smtClean="0">
                <a:solidFill>
                  <a:srgbClr val="90C226"/>
                </a:solidFill>
              </a:rPr>
              <a:t>máme?</a:t>
            </a:r>
            <a:r>
              <a:rPr lang="cs-CZ" dirty="0">
                <a:solidFill>
                  <a:srgbClr val="90C226"/>
                </a:solidFill>
              </a:rPr>
              <a:t/>
            </a:r>
            <a:br>
              <a:rPr lang="cs-CZ" dirty="0">
                <a:solidFill>
                  <a:srgbClr val="90C226"/>
                </a:solidFill>
              </a:rPr>
            </a:br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12234" y="965201"/>
            <a:ext cx="8923866" cy="5613400"/>
          </a:xfrm>
        </p:spPr>
        <p:txBody>
          <a:bodyPr>
            <a:normAutofit/>
          </a:bodyPr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j-lt"/>
              </a:rPr>
              <a:t>Od začátku 90. let 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zaznamenáváme trend poklesu náhradového poměru (relace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mezi průměrným důchodem a průměrnou 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mzdou).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Ve srovnání s koncem 80. let poklesla zásluhovost - závislost výše nově vypočtených důchodů na výši předchozích příspěvků do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důchodového 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systému. Vyplácené důchody jsou výrazně 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rovnostářštější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 než 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je evropský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průměr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Ve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vztahu k hrubému domácímu produktu (HDP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)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 vynakládáme na důchody 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 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evropském srovnání méně.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Cca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95 % podpory v důchodu zprostředkovává 1. pilíř.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Schází zaměstnanecký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penzijní pilíř, účast zaměstnavatelů ve 3. pilíři roste jen pomalu.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lvl="0"/>
            <a:r>
              <a:rPr lang="cs-CZ" sz="2400" dirty="0">
                <a:solidFill>
                  <a:schemeClr val="tx1"/>
                </a:solidFill>
                <a:latin typeface="+mj-lt"/>
              </a:rPr>
              <a:t>Ve 3. pilíři spoří hodně lidí málo.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52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351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Náhradový poměr</a:t>
            </a:r>
            <a:endParaRPr lang="en-GB" sz="3200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56" y="660400"/>
            <a:ext cx="8767225" cy="5949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981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37" y="404665"/>
            <a:ext cx="8352927" cy="5616623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13421" y="6021288"/>
            <a:ext cx="849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Zdroj: Odborná komise pro důchodovou reformu 2016, </a:t>
            </a:r>
            <a:r>
              <a:rPr lang="cs-CZ" altLang="cs-C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www.duchodova-komise.cz</a:t>
            </a:r>
            <a:endParaRPr lang="cs-CZ" altLang="cs-CZ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77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03378" y="2074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80" y="207422"/>
            <a:ext cx="8476593" cy="594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600" y="6148919"/>
            <a:ext cx="79153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Zdroj: Odborná komise pro důchodovou reformu 2016, </a:t>
            </a:r>
            <a:r>
              <a:rPr lang="cs-CZ" altLang="cs-C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www.duchodova-komise.cz</a:t>
            </a:r>
            <a:endParaRPr lang="cs-CZ" altLang="cs-CZ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3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Obrázek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21" y="228600"/>
            <a:ext cx="8568951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25252" y="6061248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Zdroj: Odborná komise pro důchodovou reformu 2016, </a:t>
            </a:r>
            <a:r>
              <a:rPr lang="cs-CZ" altLang="cs-C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www.duchodova-komise.cz</a:t>
            </a:r>
            <a:endParaRPr lang="cs-CZ" altLang="cs-CZ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05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6200" y="294432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92D050"/>
                </a:solidFill>
              </a:rPr>
              <a:t>Srovnání povinných sociálních příspěvků </a:t>
            </a:r>
            <a:br>
              <a:rPr lang="cs-CZ" sz="2800" dirty="0">
                <a:solidFill>
                  <a:srgbClr val="92D050"/>
                </a:solidFill>
              </a:rPr>
            </a:br>
            <a:r>
              <a:rPr lang="cs-CZ" sz="2800" dirty="0">
                <a:solidFill>
                  <a:srgbClr val="92D050"/>
                </a:solidFill>
              </a:rPr>
              <a:t>zaměstnanců a OSVČ v roce 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3756" y="1271106"/>
            <a:ext cx="8964488" cy="500644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C00000"/>
                </a:solidFill>
              </a:rPr>
              <a:t>Minimální příspěvek OSVČ do sociálního pojištění: 1 688,- Kč</a:t>
            </a:r>
            <a:endParaRPr lang="cs-CZ" sz="2400" dirty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(29,2 % z minimálního vyměřovacího základu 6 752,- Kč)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/>
              <a:t> </a:t>
            </a:r>
            <a:r>
              <a:rPr lang="cs-CZ" sz="2400" b="1" dirty="0">
                <a:solidFill>
                  <a:srgbClr val="C00000"/>
                </a:solidFill>
              </a:rPr>
              <a:t>Průměrný příspěvek OSVČ do sociálního pojištění: 2 363,- Kč</a:t>
            </a:r>
            <a:endParaRPr lang="cs-CZ" sz="2400" dirty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(cca 140 % minimálního vyměřovacího základu dle dat z posledních let)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cs-CZ" sz="800" dirty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C00000"/>
                </a:solidFill>
              </a:rPr>
              <a:t>Průměrný příspěvek zaměstnance a jeho zaměstnavatele </a:t>
            </a:r>
            <a:endParaRPr lang="cs-CZ" sz="2400" dirty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C00000"/>
                </a:solidFill>
              </a:rPr>
              <a:t>do sociálního pojištění: 7 886,- Kč</a:t>
            </a:r>
            <a:endParaRPr lang="cs-CZ" sz="2400" dirty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(29,2 % z průměrné hrubé mzdy 27 006,- Kč)</a:t>
            </a:r>
            <a:r>
              <a:rPr lang="cs-CZ" sz="2400" b="1" dirty="0"/>
              <a:t> 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cs-CZ" sz="800" dirty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i="1" dirty="0">
                <a:solidFill>
                  <a:srgbClr val="0070C0"/>
                </a:solidFill>
              </a:rPr>
              <a:t>Minimální příspěvek OSVČ do sociálního pojištění bude činit 21,4 %, průměrný příspěvek OSVČ pak cca 30 % příspěvku za zaměstnance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343756" y="6277549"/>
            <a:ext cx="8003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Zdroj: Odborná komise pro důchodovou reformu 2016, </a:t>
            </a:r>
            <a:r>
              <a:rPr lang="cs-CZ" altLang="cs-C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www.duchodova-komise.cz</a:t>
            </a:r>
            <a:endParaRPr lang="cs-CZ" altLang="cs-CZ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342</TotalTime>
  <Words>2273</Words>
  <Application>Microsoft Office PowerPoint</Application>
  <PresentationFormat>Širokoúhlá obrazovka</PresentationFormat>
  <Paragraphs>313</Paragraphs>
  <Slides>27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7" baseType="lpstr">
      <vt:lpstr>MS PGothic</vt:lpstr>
      <vt:lpstr>Arial</vt:lpstr>
      <vt:lpstr>Calibri</vt:lpstr>
      <vt:lpstr>Cambria</vt:lpstr>
      <vt:lpstr>Lato</vt:lpstr>
      <vt:lpstr>Times New Roman</vt:lpstr>
      <vt:lpstr>Trebuchet MS</vt:lpstr>
      <vt:lpstr>Wingdings</vt:lpstr>
      <vt:lpstr>Wingdings 3</vt:lpstr>
      <vt:lpstr>Faseta</vt:lpstr>
      <vt:lpstr>  Zpráva o činnosti  Odborné komise pro důchodovou reformu </vt:lpstr>
      <vt:lpstr>Prezentace aplikace PowerPoint</vt:lpstr>
      <vt:lpstr>Co o důchodovém systému víme,  co nevíme, a kde bloudíme?</vt:lpstr>
      <vt:lpstr>Jaký důchodový systém máme? </vt:lpstr>
      <vt:lpstr>Náhradový poměr</vt:lpstr>
      <vt:lpstr>Prezentace aplikace PowerPoint</vt:lpstr>
      <vt:lpstr>Prezentace aplikace PowerPoint</vt:lpstr>
      <vt:lpstr>Prezentace aplikace PowerPoint</vt:lpstr>
      <vt:lpstr>Srovnání povinných sociálních příspěvků  zaměstnanců a OSVČ v roce 2016</vt:lpstr>
      <vt:lpstr>Jak se vede starobním důchodcům?</vt:lpstr>
      <vt:lpstr>Konceptuální tápání: jaký důchodový systém máme ? A jaký bychom mít měli?</vt:lpstr>
      <vt:lpstr>Konceptuální tápání:  k čemu je nám dobrý tzv. důchodový účet?</vt:lpstr>
      <vt:lpstr>Konceptuální tápání: jak vymezit zásluhovost?</vt:lpstr>
      <vt:lpstr>Uplatnění širšího konceptu zásluhovosti:  uvnitř důchodového systému, vně něj, či simultánně?</vt:lpstr>
      <vt:lpstr>Prezentace aplikace PowerPoint</vt:lpstr>
      <vt:lpstr>Činnost Odborné komise pro důchodovou reformu</vt:lpstr>
      <vt:lpstr>Složení a kritéria činnosti Odborné komise </vt:lpstr>
      <vt:lpstr>Šest cílů Odborné komise pro důchodovou reformu</vt:lpstr>
      <vt:lpstr>Návrhy Odborné komise pro důchodovou reformu</vt:lpstr>
      <vt:lpstr>Návrhy Odborné komise pro důchodovou reformu</vt:lpstr>
      <vt:lpstr>Problémy dosavadních důchodových reforem</vt:lpstr>
      <vt:lpstr>Prezentace aplikace PowerPoint</vt:lpstr>
      <vt:lpstr>Otázky politikům…</vt:lpstr>
      <vt:lpstr>Prezentace aplikace PowerPoint</vt:lpstr>
      <vt:lpstr>Výzvy budoucnosti</vt:lpstr>
      <vt:lpstr>Prameny</vt:lpstr>
      <vt:lpstr>          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důchodová reforma: konceptuální tápání, politické váhání</dc:title>
  <dc:creator>Uživatel systému Windows</dc:creator>
  <cp:lastModifiedBy>Uživatel systému Windows</cp:lastModifiedBy>
  <cp:revision>62</cp:revision>
  <cp:lastPrinted>2016-11-29T22:51:47Z</cp:lastPrinted>
  <dcterms:created xsi:type="dcterms:W3CDTF">2016-10-13T08:11:09Z</dcterms:created>
  <dcterms:modified xsi:type="dcterms:W3CDTF">2016-12-02T08:32:21Z</dcterms:modified>
</cp:coreProperties>
</file>