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9"/>
  </p:notesMasterIdLst>
  <p:handoutMasterIdLst>
    <p:handoutMasterId r:id="rId20"/>
  </p:handoutMasterIdLst>
  <p:sldIdLst>
    <p:sldId id="269" r:id="rId3"/>
    <p:sldId id="276" r:id="rId4"/>
    <p:sldId id="260" r:id="rId5"/>
    <p:sldId id="277" r:id="rId6"/>
    <p:sldId id="278" r:id="rId7"/>
    <p:sldId id="273" r:id="rId8"/>
    <p:sldId id="270" r:id="rId9"/>
    <p:sldId id="271" r:id="rId10"/>
    <p:sldId id="275" r:id="rId11"/>
    <p:sldId id="281" r:id="rId12"/>
    <p:sldId id="272" r:id="rId13"/>
    <p:sldId id="280" r:id="rId14"/>
    <p:sldId id="279" r:id="rId15"/>
    <p:sldId id="282" r:id="rId16"/>
    <p:sldId id="283" r:id="rId17"/>
    <p:sldId id="267" r:id="rId18"/>
  </p:sldIdLst>
  <p:sldSz cx="9144000" cy="6858000" type="screen4x3"/>
  <p:notesSz cx="6858000" cy="98742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CC3300"/>
    <a:srgbClr val="E77E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9CEC1A-4E17-495A-8E13-DD24BC76E9DA}" type="datetimeFigureOut">
              <a:rPr lang="cs-CZ" smtClean="0"/>
              <a:t>05.10.2016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71800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9378824"/>
            <a:ext cx="2971800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5D08E9-2979-4651-BBDA-47AADD09E4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60798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3675F9-1900-4638-9CB8-A5110C12ACFE}" type="datetimeFigureOut">
              <a:rPr lang="cs-CZ" smtClean="0"/>
              <a:t>05.10.2016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690270"/>
            <a:ext cx="548640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8825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9378825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267878-0AB2-43A4-9F8E-331BBBD6B8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6584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6D4D0-158A-4239-B2DD-11512568C1E9}" type="datetimeFigureOut">
              <a:rPr lang="cs-CZ" smtClean="0"/>
              <a:t>05.10.2016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8B669-EBBF-43E0-932C-4A880090F4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6927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6D4D0-158A-4239-B2DD-11512568C1E9}" type="datetimeFigureOut">
              <a:rPr lang="cs-CZ" smtClean="0"/>
              <a:t>05.10.2016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8B669-EBBF-43E0-932C-4A880090F4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2499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6D4D0-158A-4239-B2DD-11512568C1E9}" type="datetimeFigureOut">
              <a:rPr lang="cs-CZ" smtClean="0"/>
              <a:t>05.10.2016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8B669-EBBF-43E0-932C-4A880090F4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2102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cs-CZ" altLang="en-US"/>
              <a:t>Klepnutím lze upravit styl předlohy nadpisů.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cs-CZ" altLang="en-US"/>
              <a:t>Klepnutím lze upravit styl předlohy podnadpisů.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CA833-E0C1-4EA3-8AB8-C3F0FC17B552}" type="slidenum">
              <a:rPr lang="cs-CZ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3629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C8FB4-3AC8-407E-9D48-322138B7EEE9}" type="slidenum">
              <a:rPr lang="cs-CZ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1417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5A5ED3-C65C-4D28-8B31-7E3138B625FB}" type="slidenum">
              <a:rPr lang="cs-CZ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0708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217DF-F949-4EB3-BDC6-CCEAA32B24A9}" type="slidenum">
              <a:rPr lang="cs-CZ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4025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406E7-3628-49B6-AC26-25E9C541D35D}" type="slidenum">
              <a:rPr lang="cs-CZ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2627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1FF76-C4F2-4765-83E5-F1CC0406B98D}" type="slidenum">
              <a:rPr lang="cs-CZ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292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4DAAC5-C30E-4773-BA58-6DE5BDB3AD78}" type="slidenum">
              <a:rPr lang="cs-CZ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5544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4D999-3F33-4878-84FB-FFBC91522BC0}" type="slidenum">
              <a:rPr lang="cs-CZ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333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6D4D0-158A-4239-B2DD-11512568C1E9}" type="datetimeFigureOut">
              <a:rPr lang="cs-CZ" smtClean="0"/>
              <a:t>05.10.2016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8B669-EBBF-43E0-932C-4A880090F4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27469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24262-6FA3-4698-9CBA-79DFE17A0A5B}" type="slidenum">
              <a:rPr lang="cs-CZ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5432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978DF3-1780-46B2-B6A2-D6D19BA9CC57}" type="slidenum">
              <a:rPr lang="cs-CZ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1337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65279-0463-44A9-9A4D-01254F555C8E}" type="slidenum">
              <a:rPr lang="cs-CZ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07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6D4D0-158A-4239-B2DD-11512568C1E9}" type="datetimeFigureOut">
              <a:rPr lang="cs-CZ" smtClean="0"/>
              <a:t>05.10.2016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8B669-EBBF-43E0-932C-4A880090F4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8339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6D4D0-158A-4239-B2DD-11512568C1E9}" type="datetimeFigureOut">
              <a:rPr lang="cs-CZ" smtClean="0"/>
              <a:t>05.10.2016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8B669-EBBF-43E0-932C-4A880090F4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9779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6D4D0-158A-4239-B2DD-11512568C1E9}" type="datetimeFigureOut">
              <a:rPr lang="cs-CZ" smtClean="0"/>
              <a:t>05.10.2016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8B669-EBBF-43E0-932C-4A880090F4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1912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6D4D0-158A-4239-B2DD-11512568C1E9}" type="datetimeFigureOut">
              <a:rPr lang="cs-CZ" smtClean="0"/>
              <a:t>05.10.2016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8B669-EBBF-43E0-932C-4A880090F4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3154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6D4D0-158A-4239-B2DD-11512568C1E9}" type="datetimeFigureOut">
              <a:rPr lang="cs-CZ" smtClean="0"/>
              <a:t>05.10.2016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8B669-EBBF-43E0-932C-4A880090F4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7490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6D4D0-158A-4239-B2DD-11512568C1E9}" type="datetimeFigureOut">
              <a:rPr lang="cs-CZ" smtClean="0"/>
              <a:t>05.10.2016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8B669-EBBF-43E0-932C-4A880090F4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4321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6D4D0-158A-4239-B2DD-11512568C1E9}" type="datetimeFigureOut">
              <a:rPr lang="cs-CZ" smtClean="0"/>
              <a:t>05.10.2016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8B669-EBBF-43E0-932C-4A880090F4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4658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6D4D0-158A-4239-B2DD-11512568C1E9}" type="datetimeFigureOut">
              <a:rPr lang="cs-CZ" smtClean="0"/>
              <a:t>05.10.2016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8B669-EBBF-43E0-932C-4A880090F4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431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 předlohy nadpisů.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styly předlohy textu.</a:t>
            </a:r>
          </a:p>
          <a:p>
            <a:pPr lvl="1"/>
            <a:r>
              <a:rPr lang="cs-CZ" altLang="en-US" smtClean="0"/>
              <a:t>Druhá úroveň</a:t>
            </a:r>
          </a:p>
          <a:p>
            <a:pPr lvl="2"/>
            <a:r>
              <a:rPr lang="cs-CZ" altLang="en-US" smtClean="0"/>
              <a:t>Třetí úroveň</a:t>
            </a:r>
          </a:p>
          <a:p>
            <a:pPr lvl="3"/>
            <a:r>
              <a:rPr lang="cs-CZ" altLang="en-US" smtClean="0"/>
              <a:t>Čtvrtá úroveň</a:t>
            </a:r>
          </a:p>
          <a:p>
            <a:pPr lvl="4"/>
            <a:r>
              <a:rPr lang="cs-CZ" altLang="en-US" smtClean="0"/>
              <a:t>Pátá úroveň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DBAC33-8F08-4AEB-9A90-C9BF29CB6E98}" type="slidenum">
              <a:rPr lang="cs-CZ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 altLang="en-US">
              <a:solidFill>
                <a:srgbClr val="000000"/>
              </a:solidFill>
            </a:endParaRPr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9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9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9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9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9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9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9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9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9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9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55978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b="0" dirty="0" smtClean="0">
                <a:solidFill>
                  <a:srgbClr val="CC3300"/>
                </a:solidFill>
              </a:rPr>
              <a:t>Starobní důchod </a:t>
            </a:r>
            <a:br>
              <a:rPr lang="cs-CZ" altLang="cs-CZ" b="0" dirty="0" smtClean="0">
                <a:solidFill>
                  <a:srgbClr val="CC3300"/>
                </a:solidFill>
              </a:rPr>
            </a:br>
            <a:r>
              <a:rPr lang="cs-CZ" altLang="cs-CZ" b="0" dirty="0" smtClean="0">
                <a:solidFill>
                  <a:srgbClr val="CC3300"/>
                </a:solidFill>
              </a:rPr>
              <a:t>– opora ve stáří?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6829" y="3049579"/>
            <a:ext cx="3903663" cy="3384550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cs-CZ" altLang="cs-CZ" sz="2400" dirty="0">
                <a:solidFill>
                  <a:srgbClr val="0070C0"/>
                </a:solidFill>
              </a:rPr>
              <a:t>Martin Potůček</a:t>
            </a:r>
          </a:p>
          <a:p>
            <a:pPr eaLnBrk="1" hangingPunct="1">
              <a:spcBef>
                <a:spcPts val="0"/>
              </a:spcBef>
            </a:pPr>
            <a:r>
              <a:rPr lang="cs-CZ" altLang="cs-CZ" sz="2000" dirty="0" smtClean="0">
                <a:solidFill>
                  <a:srgbClr val="0070C0"/>
                </a:solidFill>
              </a:rPr>
              <a:t>www.martinpotucek.cz</a:t>
            </a:r>
            <a:endParaRPr lang="cs-CZ" altLang="cs-CZ" sz="2000" dirty="0">
              <a:solidFill>
                <a:srgbClr val="0070C0"/>
              </a:solidFill>
            </a:endParaRPr>
          </a:p>
          <a:p>
            <a:pPr eaLnBrk="1" hangingPunct="1">
              <a:spcBef>
                <a:spcPts val="0"/>
              </a:spcBef>
            </a:pPr>
            <a:r>
              <a:rPr lang="cs-CZ" altLang="cs-CZ" sz="1800" dirty="0">
                <a:solidFill>
                  <a:srgbClr val="0070C0"/>
                </a:solidFill>
              </a:rPr>
              <a:t>CESES FSV UK Praha </a:t>
            </a:r>
            <a:endParaRPr lang="cs-CZ" altLang="cs-CZ" sz="1800" dirty="0" smtClean="0">
              <a:solidFill>
                <a:srgbClr val="0070C0"/>
              </a:solidFill>
            </a:endParaRPr>
          </a:p>
          <a:p>
            <a:pPr eaLnBrk="1" hangingPunct="1">
              <a:spcBef>
                <a:spcPts val="0"/>
              </a:spcBef>
            </a:pPr>
            <a:endParaRPr lang="cs-CZ" altLang="cs-CZ" sz="800" dirty="0">
              <a:solidFill>
                <a:srgbClr val="0070C0"/>
              </a:solidFill>
            </a:endParaRPr>
          </a:p>
          <a:p>
            <a:pPr eaLnBrk="1" hangingPunct="1">
              <a:spcBef>
                <a:spcPts val="0"/>
              </a:spcBef>
            </a:pPr>
            <a:r>
              <a:rPr lang="cs-CZ" altLang="cs-CZ" sz="2400" dirty="0" smtClean="0">
                <a:solidFill>
                  <a:srgbClr val="CC3300"/>
                </a:solidFill>
              </a:rPr>
              <a:t>Příspěvek </a:t>
            </a:r>
          </a:p>
          <a:p>
            <a:pPr eaLnBrk="1" hangingPunct="1">
              <a:spcBef>
                <a:spcPts val="0"/>
              </a:spcBef>
            </a:pPr>
            <a:r>
              <a:rPr lang="cs-CZ" altLang="cs-CZ" sz="2400" dirty="0" smtClean="0">
                <a:solidFill>
                  <a:srgbClr val="CC3300"/>
                </a:solidFill>
              </a:rPr>
              <a:t>na VIII. výročním kongresu poskytovatelů sociálních služeb</a:t>
            </a:r>
          </a:p>
          <a:p>
            <a:pPr eaLnBrk="1" hangingPunct="1">
              <a:spcBef>
                <a:spcPts val="0"/>
              </a:spcBef>
            </a:pPr>
            <a:endParaRPr lang="cs-CZ" altLang="cs-CZ" sz="800" dirty="0" smtClean="0">
              <a:solidFill>
                <a:srgbClr val="C00000"/>
              </a:solidFill>
            </a:endParaRPr>
          </a:p>
          <a:p>
            <a:pPr eaLnBrk="1" hangingPunct="1">
              <a:spcBef>
                <a:spcPts val="0"/>
              </a:spcBef>
            </a:pPr>
            <a:r>
              <a:rPr lang="cs-CZ" altLang="cs-CZ" sz="2000" dirty="0" smtClean="0"/>
              <a:t>Tábor,  6. – 7. října 2016</a:t>
            </a:r>
          </a:p>
          <a:p>
            <a:pPr eaLnBrk="1" hangingPunct="1"/>
            <a:endParaRPr lang="cs-CZ" altLang="cs-CZ" dirty="0"/>
          </a:p>
        </p:txBody>
      </p:sp>
      <p:pic>
        <p:nvPicPr>
          <p:cNvPr id="3076" name="Picture 4" descr="BD18239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3059113"/>
            <a:ext cx="2509837" cy="251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44694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6233" y="188640"/>
            <a:ext cx="7749480" cy="504056"/>
          </a:xfrm>
        </p:spPr>
        <p:txBody>
          <a:bodyPr/>
          <a:lstStyle/>
          <a:p>
            <a:r>
              <a:rPr lang="cs-CZ" sz="3200" b="0" dirty="0" smtClean="0">
                <a:solidFill>
                  <a:srgbClr val="CC6600"/>
                </a:solidFill>
              </a:rPr>
              <a:t>Jak se vede starobním důchodcům?</a:t>
            </a:r>
            <a:endParaRPr lang="cs-CZ" sz="3200" b="0" dirty="0">
              <a:solidFill>
                <a:srgbClr val="CC66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836712"/>
            <a:ext cx="8681088" cy="4411662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cs-CZ" sz="2000" dirty="0" smtClean="0">
                <a:solidFill>
                  <a:srgbClr val="CC6600"/>
                </a:solidFill>
              </a:rPr>
              <a:t>Rok 2015:</a:t>
            </a:r>
          </a:p>
          <a:p>
            <a:pPr algn="just">
              <a:spcBef>
                <a:spcPts val="0"/>
              </a:spcBef>
            </a:pPr>
            <a:r>
              <a:rPr lang="cs-CZ" sz="2000" dirty="0" smtClean="0"/>
              <a:t>Průměrná výše důchodu činila 10 994.- Kč. Dosáhla na ni </a:t>
            </a:r>
            <a:endParaRPr lang="cs-CZ" sz="20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cs-CZ" sz="2000" dirty="0"/>
              <a:t> </a:t>
            </a:r>
            <a:r>
              <a:rPr lang="cs-CZ" sz="2000" dirty="0" smtClean="0"/>
              <a:t>    </a:t>
            </a:r>
            <a:r>
              <a:rPr lang="cs-CZ" sz="2000" dirty="0" smtClean="0"/>
              <a:t>necelá </a:t>
            </a:r>
            <a:r>
              <a:rPr lang="cs-CZ" sz="2000" dirty="0" smtClean="0"/>
              <a:t>polovina důchodců.</a:t>
            </a:r>
          </a:p>
          <a:p>
            <a:pPr algn="just">
              <a:spcBef>
                <a:spcPts val="0"/>
              </a:spcBef>
            </a:pPr>
            <a:r>
              <a:rPr lang="cs-CZ" sz="2000" dirty="0" smtClean="0"/>
              <a:t>Přivydělávalo si kolem </a:t>
            </a:r>
            <a:r>
              <a:rPr lang="cs-CZ" sz="2000" dirty="0"/>
              <a:t>160 tisíc starobních důchodců, z toho téměř 100 tisíc ve věku 65 let a více. Za 20 let jejich počet vzrostl trojnásobně</a:t>
            </a:r>
            <a:r>
              <a:rPr lang="cs-CZ" sz="2000" dirty="0" smtClean="0"/>
              <a:t>…</a:t>
            </a:r>
            <a:endParaRPr lang="cs-CZ" sz="2000" dirty="0"/>
          </a:p>
          <a:p>
            <a:pPr algn="just">
              <a:spcBef>
                <a:spcPts val="0"/>
              </a:spcBef>
            </a:pPr>
            <a:r>
              <a:rPr lang="cs-CZ" sz="2000" dirty="0" smtClean="0"/>
              <a:t>Příjmovou </a:t>
            </a:r>
            <a:r>
              <a:rPr lang="cs-CZ" sz="2000" dirty="0"/>
              <a:t>chudobou bylo ohroženo </a:t>
            </a:r>
            <a:r>
              <a:rPr lang="cs-CZ" sz="2000" dirty="0" smtClean="0"/>
              <a:t>9,7 </a:t>
            </a:r>
            <a:r>
              <a:rPr lang="cs-CZ" sz="2000" dirty="0"/>
              <a:t>% obyvatel </a:t>
            </a:r>
            <a:r>
              <a:rPr lang="cs-CZ" sz="2000" dirty="0" smtClean="0"/>
              <a:t>ČR, mezi starobními důchodci to bylo 7,4 %. Vzhledem k celkovému počtu starobních důchodců jich bylo mezi všemi obyvateli ohroženými </a:t>
            </a:r>
            <a:r>
              <a:rPr lang="cs-CZ" sz="2000" smtClean="0"/>
              <a:t>chudobou plných </a:t>
            </a:r>
            <a:r>
              <a:rPr lang="cs-CZ" sz="2000" dirty="0" smtClean="0"/>
              <a:t>17 </a:t>
            </a:r>
            <a:r>
              <a:rPr lang="cs-CZ" sz="2000" dirty="0"/>
              <a:t>%.</a:t>
            </a:r>
          </a:p>
          <a:p>
            <a:pPr algn="just"/>
            <a:r>
              <a:rPr lang="cs-CZ" sz="2000" dirty="0" smtClean="0"/>
              <a:t>Po zahrnutí důchodů bylo ohroženo příjmovou chudobou 20,2 % domácností starobních důchodců. Po zohlednění dalších sociálních dávek zůstalo ohroženo příjmovou chudobou 11,5 % těchto domácností.</a:t>
            </a:r>
          </a:p>
          <a:p>
            <a:pPr marL="0" indent="0" algn="just">
              <a:buNone/>
            </a:pPr>
            <a:r>
              <a:rPr lang="cs-CZ" sz="2000" dirty="0">
                <a:solidFill>
                  <a:srgbClr val="CC6600"/>
                </a:solidFill>
              </a:rPr>
              <a:t>Rok </a:t>
            </a:r>
            <a:r>
              <a:rPr lang="cs-CZ" sz="2000" dirty="0" smtClean="0">
                <a:solidFill>
                  <a:srgbClr val="CC6600"/>
                </a:solidFill>
              </a:rPr>
              <a:t>2016:</a:t>
            </a:r>
            <a:endParaRPr lang="cs-CZ" sz="2000" dirty="0">
              <a:solidFill>
                <a:srgbClr val="CC6600"/>
              </a:solidFill>
            </a:endParaRPr>
          </a:p>
          <a:p>
            <a:pPr algn="just"/>
            <a:r>
              <a:rPr lang="cs-CZ" sz="2000" dirty="0" smtClean="0"/>
              <a:t>Exekuci na důchod mělo </a:t>
            </a:r>
            <a:r>
              <a:rPr lang="cs-CZ" sz="2000" dirty="0"/>
              <a:t>v červnu </a:t>
            </a:r>
            <a:r>
              <a:rPr lang="cs-CZ" sz="2000" dirty="0" smtClean="0"/>
              <a:t>tohoto roku uvaleno </a:t>
            </a:r>
            <a:r>
              <a:rPr lang="cs-CZ" sz="2000" dirty="0"/>
              <a:t>84 699 </a:t>
            </a:r>
            <a:r>
              <a:rPr lang="cs-CZ" sz="2000" dirty="0" smtClean="0"/>
              <a:t>důchodců. Průměrná </a:t>
            </a:r>
            <a:r>
              <a:rPr lang="cs-CZ" sz="2000" dirty="0"/>
              <a:t>výše srážky ze všech druhů důchodu v tomto měsíci činila 1 </a:t>
            </a:r>
            <a:r>
              <a:rPr lang="cs-CZ" sz="2000" dirty="0" smtClean="0"/>
              <a:t>902.- Kč</a:t>
            </a:r>
            <a:r>
              <a:rPr lang="cs-CZ" sz="2000" dirty="0"/>
              <a:t>. </a:t>
            </a:r>
            <a:r>
              <a:rPr lang="cs-CZ" sz="2000" dirty="0" smtClean="0"/>
              <a:t>Exekucí na důchod přibylo. Bylo </a:t>
            </a:r>
            <a:r>
              <a:rPr lang="cs-CZ" sz="2000" dirty="0"/>
              <a:t>jich </a:t>
            </a:r>
            <a:r>
              <a:rPr lang="cs-CZ" sz="2000" dirty="0" smtClean="0"/>
              <a:t>o 9400 </a:t>
            </a:r>
            <a:r>
              <a:rPr lang="cs-CZ" sz="2000" dirty="0"/>
              <a:t>víc než na konci roku 2014. Za posledních deset let se počet zvedl </a:t>
            </a:r>
            <a:r>
              <a:rPr lang="cs-CZ" sz="2000" dirty="0" smtClean="0"/>
              <a:t>2,7krát.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5080603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3073" name="Obrázek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332656"/>
            <a:ext cx="8403704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12169" y="6211669"/>
            <a:ext cx="828707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Zdroj: Odborná komise pro důchodovou reformu 2016, </a:t>
            </a:r>
            <a:r>
              <a:rPr lang="cs-CZ" altLang="cs-CZ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www.duchodova-komise.cz</a:t>
            </a:r>
            <a:endParaRPr lang="cs-CZ" altLang="cs-CZ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343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8424936" cy="5688631"/>
          </a:xfrm>
          <a:prstGeom prst="rect">
            <a:avLst/>
          </a:prstGeom>
          <a:noFill/>
        </p:spPr>
      </p:pic>
      <p:sp>
        <p:nvSpPr>
          <p:cNvPr id="5" name="Obdélník 4"/>
          <p:cNvSpPr/>
          <p:nvPr/>
        </p:nvSpPr>
        <p:spPr>
          <a:xfrm>
            <a:off x="647564" y="6237312"/>
            <a:ext cx="79208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Zdroj: Odborná komise pro důchodovou reformu 2016, </a:t>
            </a:r>
            <a:r>
              <a:rPr lang="cs-CZ" altLang="cs-CZ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www.duchodova-komise.cz</a:t>
            </a:r>
            <a:endParaRPr lang="cs-CZ" altLang="cs-CZ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2209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352928" cy="5904656"/>
          </a:xfrm>
          <a:prstGeom prst="rect">
            <a:avLst/>
          </a:prstGeom>
          <a:noFill/>
        </p:spPr>
      </p:pic>
      <p:sp>
        <p:nvSpPr>
          <p:cNvPr id="7" name="Obdélník 6"/>
          <p:cNvSpPr/>
          <p:nvPr/>
        </p:nvSpPr>
        <p:spPr>
          <a:xfrm>
            <a:off x="575556" y="6237312"/>
            <a:ext cx="799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Zdroj: Odborná komise pro důchodovou reformu 2016, </a:t>
            </a:r>
            <a:r>
              <a:rPr lang="cs-CZ" altLang="cs-CZ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www.duchodova-komise.cz</a:t>
            </a:r>
            <a:endParaRPr lang="cs-CZ" altLang="cs-CZ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0071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686800" cy="576064"/>
          </a:xfrm>
        </p:spPr>
        <p:txBody>
          <a:bodyPr>
            <a:noAutofit/>
          </a:bodyPr>
          <a:lstStyle/>
          <a:p>
            <a:r>
              <a:rPr lang="cs-CZ" sz="3200" dirty="0" smtClean="0">
                <a:solidFill>
                  <a:srgbClr val="CC6600"/>
                </a:solidFill>
              </a:rPr>
              <a:t>Návrhy Odborné komise pro důchodovou reformu</a:t>
            </a:r>
            <a:endParaRPr lang="cs-CZ" sz="3200" dirty="0">
              <a:solidFill>
                <a:srgbClr val="CC66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337104" cy="734481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rgbClr val="CC6600"/>
                </a:solidFill>
              </a:rPr>
              <a:t>Schválené vládou a promítnuté do přijatých zákonů: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CC6600"/>
                </a:solidFill>
              </a:rPr>
              <a:t>První pilíř:</a:t>
            </a:r>
          </a:p>
          <a:p>
            <a:r>
              <a:rPr lang="cs-CZ" dirty="0" smtClean="0"/>
              <a:t>Návrh revizního systému nastavení hranice důchodového věku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CC6600"/>
                </a:solidFill>
              </a:rPr>
              <a:t>Druhý pilíř:</a:t>
            </a:r>
          </a:p>
          <a:p>
            <a:r>
              <a:rPr lang="cs-CZ" dirty="0" smtClean="0"/>
              <a:t>Návrh způsobu ukončení systému důchodového spoření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CC6600"/>
                </a:solidFill>
              </a:rPr>
              <a:t>Třetí pilíř:</a:t>
            </a:r>
          </a:p>
          <a:p>
            <a:r>
              <a:rPr lang="cs-CZ" dirty="0" smtClean="0"/>
              <a:t>Rozšíření osvobození od daně z příjmů i na výplaty penzí prováděné po dobu nejméně 10 let</a:t>
            </a:r>
          </a:p>
          <a:p>
            <a:r>
              <a:rPr lang="cs-CZ" dirty="0" smtClean="0"/>
              <a:t>Snížení minimálního věku pro účast z 18 na 0 let</a:t>
            </a:r>
          </a:p>
          <a:p>
            <a:r>
              <a:rPr lang="cs-CZ" dirty="0"/>
              <a:t>Zvýšení limitu pro </a:t>
            </a:r>
            <a:r>
              <a:rPr lang="cs-CZ" dirty="0" smtClean="0"/>
              <a:t>kolektivní investování </a:t>
            </a:r>
            <a:r>
              <a:rPr lang="cs-CZ" dirty="0"/>
              <a:t>do standardních </a:t>
            </a:r>
            <a:r>
              <a:rPr lang="cs-CZ" dirty="0" smtClean="0"/>
              <a:t>fondů z </a:t>
            </a:r>
            <a:r>
              <a:rPr lang="cs-CZ" dirty="0"/>
              <a:t>35 na </a:t>
            </a:r>
            <a:r>
              <a:rPr lang="cs-CZ" dirty="0" smtClean="0"/>
              <a:t>40% (nakonec zvýšeno na 60%) a do speciálních </a:t>
            </a:r>
            <a:r>
              <a:rPr lang="cs-CZ" dirty="0"/>
              <a:t>fondů z 5 na 10</a:t>
            </a:r>
            <a:r>
              <a:rPr lang="cs-CZ" dirty="0" smtClean="0"/>
              <a:t>% (nakonec zvýšeno na 20%) z </a:t>
            </a:r>
            <a:r>
              <a:rPr lang="cs-CZ" dirty="0"/>
              <a:t>hodnoty majetku v účastnickém fondu. </a:t>
            </a:r>
          </a:p>
          <a:p>
            <a:r>
              <a:rPr lang="cs-CZ" dirty="0"/>
              <a:t>Změnit povinnost ČNB odejmout povolení z důvodu neplnění stávajících zákonných požadavků na uvážení dohledového orgánu při posouzení individuální situace účastnického fondu. </a:t>
            </a:r>
            <a:endParaRPr lang="cs-CZ" dirty="0" smtClean="0"/>
          </a:p>
          <a:p>
            <a:pPr marL="0" indent="0">
              <a:buNone/>
            </a:pPr>
            <a:r>
              <a:rPr lang="cs-CZ" b="1" dirty="0">
                <a:solidFill>
                  <a:srgbClr val="CC6600"/>
                </a:solidFill>
              </a:rPr>
              <a:t>Schválené </a:t>
            </a:r>
            <a:r>
              <a:rPr lang="cs-CZ" b="1" dirty="0" smtClean="0">
                <a:solidFill>
                  <a:srgbClr val="CC6600"/>
                </a:solidFill>
              </a:rPr>
              <a:t>vládou, v současné době v legislativním procesu: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CC6600"/>
                </a:solidFill>
              </a:rPr>
              <a:t>První pilíř:</a:t>
            </a:r>
          </a:p>
          <a:p>
            <a:r>
              <a:rPr lang="cs-CZ" dirty="0" smtClean="0"/>
              <a:t>Diferenciace sazeb pojistných odvodů pro rodiny s dětmi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8245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9235" y="0"/>
            <a:ext cx="8579296" cy="576064"/>
          </a:xfrm>
        </p:spPr>
        <p:txBody>
          <a:bodyPr>
            <a:noAutofit/>
          </a:bodyPr>
          <a:lstStyle/>
          <a:p>
            <a:r>
              <a:rPr lang="cs-CZ" sz="3200" dirty="0">
                <a:solidFill>
                  <a:srgbClr val="CC6600"/>
                </a:solidFill>
              </a:rPr>
              <a:t>Návrhy </a:t>
            </a:r>
            <a:r>
              <a:rPr lang="cs-CZ" sz="3200" dirty="0" smtClean="0">
                <a:solidFill>
                  <a:srgbClr val="CC6600"/>
                </a:solidFill>
              </a:rPr>
              <a:t>Odborné </a:t>
            </a:r>
            <a:r>
              <a:rPr lang="cs-CZ" sz="3200" dirty="0">
                <a:solidFill>
                  <a:srgbClr val="CC6600"/>
                </a:solidFill>
              </a:rPr>
              <a:t>komise pro důchodovou reformu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9235" y="692696"/>
            <a:ext cx="8702757" cy="658132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CC6600"/>
                </a:solidFill>
              </a:rPr>
              <a:t>Schválené Odbornou komisí, projednávání přerušeno na úrovni </a:t>
            </a:r>
            <a:r>
              <a:rPr lang="cs-CZ" b="1" dirty="0" smtClean="0">
                <a:solidFill>
                  <a:srgbClr val="CC6600"/>
                </a:solidFill>
              </a:rPr>
              <a:t>MPSV ČR: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CC6600"/>
                </a:solidFill>
              </a:rPr>
              <a:t>První pilíř</a:t>
            </a:r>
          </a:p>
          <a:p>
            <a:r>
              <a:rPr lang="cs-CZ" dirty="0" smtClean="0"/>
              <a:t>Sdílení </a:t>
            </a:r>
            <a:r>
              <a:rPr lang="cs-CZ" dirty="0"/>
              <a:t>vyměřovacích základů manželů pro uplatnění důchodových nároků</a:t>
            </a:r>
          </a:p>
          <a:p>
            <a:pPr marL="0" indent="0">
              <a:buNone/>
            </a:pPr>
            <a:r>
              <a:rPr lang="cs-CZ" b="1" dirty="0">
                <a:solidFill>
                  <a:srgbClr val="CC6600"/>
                </a:solidFill>
              </a:rPr>
              <a:t>Navržené pracovními týmy, neschválené plénem Odborné </a:t>
            </a:r>
            <a:r>
              <a:rPr lang="cs-CZ" b="1" dirty="0" smtClean="0">
                <a:solidFill>
                  <a:srgbClr val="CC6600"/>
                </a:solidFill>
              </a:rPr>
              <a:t>komise:</a:t>
            </a:r>
          </a:p>
          <a:p>
            <a:pPr marL="0" indent="0">
              <a:buNone/>
            </a:pPr>
            <a:r>
              <a:rPr lang="cs-CZ" dirty="0">
                <a:solidFill>
                  <a:srgbClr val="CC6600"/>
                </a:solidFill>
              </a:rPr>
              <a:t>První pilíř</a:t>
            </a:r>
          </a:p>
          <a:p>
            <a:r>
              <a:rPr lang="cs-CZ" dirty="0" smtClean="0"/>
              <a:t>Snížení </a:t>
            </a:r>
            <a:r>
              <a:rPr lang="cs-CZ" dirty="0"/>
              <a:t>spodní hranice měsíčního příspěvku pro nárok na státní podporu z 300 na 100 Kč pro osoby do 26 let.</a:t>
            </a:r>
          </a:p>
          <a:p>
            <a:r>
              <a:rPr lang="cs-CZ" dirty="0"/>
              <a:t>Stanovení indexu růstu cen, od něhož se odvíjí minimální valorizace procentní výměry důchodů, podle vyššího z obou indexů: indexu spotřebitelských cen (životních nákladů) domácností a indexu spotřebitelských cen (životních nákladů) domácností důchodců. </a:t>
            </a:r>
          </a:p>
          <a:p>
            <a:r>
              <a:rPr lang="cs-CZ" dirty="0"/>
              <a:t>Stanovení minimální valorizace průměrného starobního důchodu představující úhrn částky, o kterou se zvýší základní výměra důchodu, a částky, o kterou se zvýší procentní výměra důchodu, ve výši součtu stanoveného růstu cen a jedné poloviny růstu reálné mzdy. </a:t>
            </a:r>
            <a:endParaRPr lang="cs-CZ" dirty="0" smtClean="0"/>
          </a:p>
          <a:p>
            <a:pPr marL="0" indent="0">
              <a:buNone/>
            </a:pPr>
            <a:endParaRPr lang="cs-CZ" sz="2000" dirty="0"/>
          </a:p>
          <a:p>
            <a:pPr marL="0" indent="0" algn="ctr">
              <a:spcBef>
                <a:spcPts val="0"/>
              </a:spcBef>
              <a:buNone/>
            </a:pPr>
            <a:r>
              <a:rPr lang="cs-CZ" i="1" dirty="0" smtClean="0">
                <a:solidFill>
                  <a:srgbClr val="CC6600"/>
                </a:solidFill>
              </a:rPr>
              <a:t>Podrobnější informace o práci a výstupech činnosti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cs-CZ" i="1" dirty="0" smtClean="0">
                <a:solidFill>
                  <a:srgbClr val="CC6600"/>
                </a:solidFill>
              </a:rPr>
              <a:t>Odborné komise pro důchodovou reformu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cs-CZ" i="1" dirty="0" smtClean="0">
                <a:solidFill>
                  <a:srgbClr val="CC6600"/>
                </a:solidFill>
              </a:rPr>
              <a:t>najdete na </a:t>
            </a:r>
            <a:r>
              <a:rPr lang="cs-CZ" sz="3400" i="1" dirty="0" smtClean="0">
                <a:solidFill>
                  <a:srgbClr val="0070C0"/>
                </a:solidFill>
              </a:rPr>
              <a:t>www.duchodova-komise.cz</a:t>
            </a:r>
            <a:endParaRPr lang="cs-CZ" sz="3400" i="1" dirty="0">
              <a:solidFill>
                <a:srgbClr val="0070C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84816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>
          <a:xfrm>
            <a:off x="395536" y="277913"/>
            <a:ext cx="7904683" cy="901292"/>
          </a:xfrm>
        </p:spPr>
        <p:txBody>
          <a:bodyPr>
            <a:normAutofit/>
          </a:bodyPr>
          <a:lstStyle/>
          <a:p>
            <a:pPr algn="l"/>
            <a:r>
              <a:rPr lang="cs-CZ" altLang="cs-CZ" dirty="0" smtClean="0">
                <a:solidFill>
                  <a:srgbClr val="DA581E"/>
                </a:solidFill>
              </a:rPr>
              <a:t>                         </a:t>
            </a:r>
            <a:endParaRPr lang="cs-CZ" altLang="cs-CZ" b="1" dirty="0" smtClean="0">
              <a:solidFill>
                <a:srgbClr val="CC6600"/>
              </a:solidFill>
            </a:endParaRPr>
          </a:p>
        </p:txBody>
      </p:sp>
      <p:sp>
        <p:nvSpPr>
          <p:cNvPr id="13318" name="Obdélník 1"/>
          <p:cNvSpPr>
            <a:spLocks noChangeArrowheads="1"/>
          </p:cNvSpPr>
          <p:nvPr/>
        </p:nvSpPr>
        <p:spPr bwMode="auto">
          <a:xfrm>
            <a:off x="2339635" y="5661248"/>
            <a:ext cx="4016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cs-CZ" sz="2400" dirty="0">
                <a:solidFill>
                  <a:srgbClr val="0070C0"/>
                </a:solidFill>
              </a:rPr>
              <a:t>http://www.martinpotucek.cz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7913"/>
            <a:ext cx="9144000" cy="4466631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251520" y="5084316"/>
            <a:ext cx="86409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altLang="cs-CZ" sz="3200" dirty="0">
                <a:solidFill>
                  <a:srgbClr val="DA581E"/>
                </a:solidFill>
              </a:rPr>
              <a:t>Děkuji za </a:t>
            </a:r>
            <a:r>
              <a:rPr lang="cs-CZ" altLang="cs-CZ" sz="3200" dirty="0" smtClean="0">
                <a:solidFill>
                  <a:srgbClr val="DA581E"/>
                </a:solidFill>
              </a:rPr>
              <a:t>pozornost - a </a:t>
            </a:r>
            <a:r>
              <a:rPr lang="cs-CZ" altLang="cs-CZ" sz="3200" dirty="0">
                <a:solidFill>
                  <a:srgbClr val="DA581E"/>
                </a:solidFill>
              </a:rPr>
              <a:t>těším se na diskusi</a:t>
            </a:r>
            <a:r>
              <a:rPr lang="cs-CZ" altLang="cs-CZ" sz="3200" dirty="0" smtClean="0">
                <a:solidFill>
                  <a:srgbClr val="DA581E"/>
                </a:solidFill>
              </a:rPr>
              <a:t>!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821809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3200" b="0" dirty="0">
                <a:solidFill>
                  <a:srgbClr val="CC3300"/>
                </a:solidFill>
              </a:rPr>
              <a:t>Starobní důchod </a:t>
            </a:r>
            <a:r>
              <a:rPr lang="cs-CZ" altLang="cs-CZ" sz="3200" b="0" dirty="0" smtClean="0">
                <a:solidFill>
                  <a:srgbClr val="CC3300"/>
                </a:solidFill>
              </a:rPr>
              <a:t>– </a:t>
            </a:r>
            <a:r>
              <a:rPr lang="cs-CZ" altLang="cs-CZ" sz="3200" b="0" dirty="0">
                <a:solidFill>
                  <a:srgbClr val="CC3300"/>
                </a:solidFill>
              </a:rPr>
              <a:t>opora ve stáří</a:t>
            </a:r>
            <a:r>
              <a:rPr lang="cs-CZ" altLang="cs-CZ" sz="3200" b="0" dirty="0" smtClean="0">
                <a:solidFill>
                  <a:srgbClr val="CC3300"/>
                </a:solidFill>
              </a:rPr>
              <a:t>?</a:t>
            </a:r>
            <a:br>
              <a:rPr lang="cs-CZ" altLang="cs-CZ" sz="3200" b="0" dirty="0" smtClean="0">
                <a:solidFill>
                  <a:srgbClr val="CC3300"/>
                </a:solidFill>
              </a:rPr>
            </a:br>
            <a:r>
              <a:rPr lang="cs-CZ" altLang="cs-CZ" sz="3200" b="0" dirty="0" smtClean="0">
                <a:solidFill>
                  <a:srgbClr val="CC3300"/>
                </a:solidFill>
              </a:rPr>
              <a:t>Jak pro koho… Rozdíly:</a:t>
            </a:r>
            <a:endParaRPr lang="cs-CZ" sz="3200" b="0" dirty="0">
              <a:solidFill>
                <a:srgbClr val="CC33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94" y="1700808"/>
            <a:ext cx="8964488" cy="3091482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cs-CZ" sz="3200" dirty="0"/>
              <a:t>h</a:t>
            </a:r>
            <a:r>
              <a:rPr lang="cs-CZ" sz="3200" dirty="0" smtClean="0"/>
              <a:t>odně / středně / málo přispívající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cs-CZ" sz="3200" dirty="0" smtClean="0"/>
              <a:t>nezaměstnaní / zaměstnaní / OSVČ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cs-CZ" sz="3200" dirty="0"/>
              <a:t>s</a:t>
            </a:r>
            <a:r>
              <a:rPr lang="cs-CZ" sz="3200" dirty="0" smtClean="0"/>
              <a:t>e stálou / s přerušovanou pracovní kariérou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cs-CZ" sz="3200" dirty="0"/>
              <a:t>m</a:t>
            </a:r>
            <a:r>
              <a:rPr lang="cs-CZ" sz="3200" dirty="0" smtClean="0"/>
              <a:t>uži / ženy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cs-CZ" sz="3200" dirty="0"/>
              <a:t>b</a:t>
            </a:r>
            <a:r>
              <a:rPr lang="cs-CZ" sz="3200" dirty="0" smtClean="0"/>
              <a:t>ezdětní / s historií péče o děti či domácnost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cs-CZ" sz="3200" dirty="0"/>
              <a:t>d</a:t>
            </a:r>
            <a:r>
              <a:rPr lang="cs-CZ" sz="3200" dirty="0" smtClean="0"/>
              <a:t>říve / později narození (podle roku narození)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cs-CZ" sz="3200" dirty="0" smtClean="0"/>
              <a:t>důchodci single / žijící ve větší domácnosti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cs-CZ" sz="3200" dirty="0" smtClean="0"/>
              <a:t>důchodci žijící jen z důchodu / s dalším zajištěním</a:t>
            </a:r>
          </a:p>
          <a:p>
            <a:pPr marL="0" indent="0" algn="ctr">
              <a:spcBef>
                <a:spcPts val="0"/>
              </a:spcBef>
              <a:buNone/>
            </a:pPr>
            <a:endParaRPr lang="cs-CZ" sz="2400" dirty="0"/>
          </a:p>
          <a:p>
            <a:pPr marL="0" indent="0" algn="ctr">
              <a:spcBef>
                <a:spcPts val="0"/>
              </a:spcBef>
              <a:buNone/>
            </a:pPr>
            <a:endParaRPr lang="cs-CZ" sz="2400" dirty="0" smtClean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4013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197644" y="188640"/>
            <a:ext cx="8686800" cy="1143000"/>
          </a:xfrm>
        </p:spPr>
        <p:txBody>
          <a:bodyPr>
            <a:noAutofit/>
          </a:bodyPr>
          <a:lstStyle/>
          <a:p>
            <a:r>
              <a:rPr lang="cs-CZ" altLang="cs-CZ" sz="3200" dirty="0" smtClean="0">
                <a:solidFill>
                  <a:srgbClr val="CC3300"/>
                </a:solidFill>
              </a:rPr>
              <a:t>Je důchodový systém jediným nástrojem prevence chudoby důchodců (současných i těch budoucích)?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9795625"/>
              </p:ext>
            </p:extLst>
          </p:nvPr>
        </p:nvGraphicFramePr>
        <p:xfrm>
          <a:off x="395288" y="1556793"/>
          <a:ext cx="8291512" cy="5090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366"/>
                <a:gridCol w="5699146"/>
              </a:tblGrid>
              <a:tr h="458686">
                <a:tc>
                  <a:txBody>
                    <a:bodyPr/>
                    <a:lstStyle/>
                    <a:p>
                      <a:r>
                        <a:rPr lang="cs-CZ" altLang="cs-CZ" sz="2000" dirty="0" smtClean="0"/>
                        <a:t>Sociální doktrína </a:t>
                      </a:r>
                    </a:p>
                    <a:p>
                      <a:r>
                        <a:rPr lang="cs-CZ" altLang="cs-CZ" sz="2000" dirty="0" smtClean="0"/>
                        <a:t>České republiky</a:t>
                      </a:r>
                      <a:endParaRPr lang="cs-CZ" sz="2000" dirty="0"/>
                    </a:p>
                  </a:txBody>
                  <a:tcPr marL="91443" marR="91443" marT="45716" marB="4571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 smtClean="0"/>
                        <a:t>Strategie podpory </a:t>
                      </a:r>
                      <a:r>
                        <a:rPr lang="cs-CZ" sz="2000" b="1" baseline="0" dirty="0" smtClean="0"/>
                        <a:t>veřejných sociálních služeb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baseline="0" dirty="0" smtClean="0"/>
                        <a:t>jako nástroj boje s chudobou</a:t>
                      </a:r>
                      <a:endParaRPr lang="cs-CZ" sz="2000" b="1" dirty="0"/>
                    </a:p>
                  </a:txBody>
                  <a:tcPr marL="91443" marR="91443" marT="45716" marB="45716"/>
                </a:tc>
              </a:tr>
              <a:tr h="262104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Hospodářská politika</a:t>
                      </a:r>
                      <a:endParaRPr lang="cs-CZ" sz="2000" dirty="0"/>
                    </a:p>
                  </a:txBody>
                  <a:tcPr marL="91443" marR="91443" marT="45716" marB="45716"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Nabídka zaměstnání</a:t>
                      </a:r>
                      <a:endParaRPr lang="cs-CZ" sz="2000" dirty="0"/>
                    </a:p>
                  </a:txBody>
                  <a:tcPr marL="91443" marR="91443" marT="45716" marB="45716"/>
                </a:tc>
              </a:tr>
              <a:tr h="262104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Politika zaměstnanosti</a:t>
                      </a:r>
                      <a:endParaRPr lang="cs-CZ" sz="2000" dirty="0"/>
                    </a:p>
                  </a:txBody>
                  <a:tcPr marL="91443" marR="91443" marT="45716" marB="45716"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Podpora zaměstnanosti (APZ)</a:t>
                      </a:r>
                      <a:endParaRPr lang="cs-CZ" sz="2000" dirty="0"/>
                    </a:p>
                  </a:txBody>
                  <a:tcPr marL="91443" marR="91443" marT="45716" marB="45716"/>
                </a:tc>
              </a:tr>
              <a:tr h="262104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Politika bydlení</a:t>
                      </a:r>
                      <a:endParaRPr lang="cs-CZ" sz="2000" dirty="0"/>
                    </a:p>
                  </a:txBody>
                  <a:tcPr marL="91443" marR="91443" marT="45716" marB="45716"/>
                </a:tc>
                <a:tc>
                  <a:txBody>
                    <a:bodyPr/>
                    <a:lstStyle/>
                    <a:p>
                      <a:r>
                        <a:rPr lang="cs-CZ" sz="2000" baseline="0" dirty="0" smtClean="0"/>
                        <a:t>Podpora sociálního bydlení, regulace nájemného</a:t>
                      </a:r>
                      <a:endParaRPr lang="cs-CZ" sz="2000" dirty="0"/>
                    </a:p>
                  </a:txBody>
                  <a:tcPr marL="91443" marR="91443" marT="45716" marB="45716"/>
                </a:tc>
              </a:tr>
              <a:tr h="262104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Zdravotní politika</a:t>
                      </a:r>
                      <a:endParaRPr lang="cs-CZ" sz="2000" dirty="0"/>
                    </a:p>
                  </a:txBody>
                  <a:tcPr marL="91443" marR="91443" marT="45716" marB="45716"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Dostupnost zdravotní</a:t>
                      </a:r>
                      <a:r>
                        <a:rPr lang="cs-CZ" sz="2000" baseline="0" dirty="0" smtClean="0"/>
                        <a:t> péče, léková politika</a:t>
                      </a:r>
                      <a:endParaRPr lang="cs-CZ" sz="2000" dirty="0"/>
                    </a:p>
                  </a:txBody>
                  <a:tcPr marL="91443" marR="91443" marT="45716" marB="45716"/>
                </a:tc>
              </a:tr>
              <a:tr h="458686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Rodinná</a:t>
                      </a:r>
                      <a:r>
                        <a:rPr lang="cs-CZ" sz="2000" baseline="0" dirty="0" smtClean="0"/>
                        <a:t> politika</a:t>
                      </a:r>
                      <a:endParaRPr lang="cs-CZ" sz="2000" dirty="0"/>
                    </a:p>
                  </a:txBody>
                  <a:tcPr marL="91443" marR="91443" marT="45716" marB="45716"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Pomoc rodinám pečujícím</a:t>
                      </a:r>
                      <a:r>
                        <a:rPr lang="cs-CZ" sz="2000" baseline="0" dirty="0" smtClean="0"/>
                        <a:t> o nezaopatřené děti (vymezení přídavku na dítě, slevy na dani z příjmu…)</a:t>
                      </a:r>
                      <a:endParaRPr lang="cs-CZ" sz="2000" dirty="0"/>
                    </a:p>
                  </a:txBody>
                  <a:tcPr marL="91443" marR="91443" marT="45716" marB="45716"/>
                </a:tc>
              </a:tr>
              <a:tr h="458686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Státní sociální podpora</a:t>
                      </a:r>
                      <a:endParaRPr lang="cs-CZ" sz="2000" dirty="0"/>
                    </a:p>
                  </a:txBody>
                  <a:tcPr marL="91443" marR="91443" marT="45716" marB="45716"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Podoba nepojistných sociálních dávek,</a:t>
                      </a:r>
                      <a:r>
                        <a:rPr lang="cs-CZ" sz="2000" baseline="0" dirty="0" smtClean="0"/>
                        <a:t> např. příplatku na bydlení </a:t>
                      </a:r>
                      <a:r>
                        <a:rPr lang="cs-CZ" sz="2000" dirty="0" smtClean="0"/>
                        <a:t>a dalších</a:t>
                      </a:r>
                      <a:r>
                        <a:rPr lang="cs-CZ" sz="2000" baseline="0" dirty="0" smtClean="0"/>
                        <a:t> podob sociální podpory</a:t>
                      </a:r>
                      <a:endParaRPr lang="cs-CZ" sz="2000" dirty="0"/>
                    </a:p>
                  </a:txBody>
                  <a:tcPr marL="91443" marR="91443" marT="45716" marB="45716"/>
                </a:tc>
              </a:tr>
              <a:tr h="458686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Důchodová politika</a:t>
                      </a:r>
                      <a:endParaRPr lang="cs-CZ" sz="2000" dirty="0"/>
                    </a:p>
                  </a:txBody>
                  <a:tcPr marL="91443" marR="91443" marT="45716" marB="45716"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Dostupnost a způsob výpočtu důchodů, náhradový poměr důchodů k pracovním příjmům</a:t>
                      </a:r>
                      <a:endParaRPr lang="cs-CZ" sz="2000" dirty="0"/>
                    </a:p>
                  </a:txBody>
                  <a:tcPr marL="91443" marR="91443" marT="45716" marB="45716"/>
                </a:tc>
              </a:tr>
              <a:tr h="357201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Sociální služby</a:t>
                      </a:r>
                      <a:endParaRPr lang="cs-CZ" sz="2000" dirty="0"/>
                    </a:p>
                  </a:txBody>
                  <a:tcPr marL="91443" marR="91443" marT="45716" marB="45716"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Kapacita, finanční a územní dostupnost terénních, ambulantních</a:t>
                      </a:r>
                      <a:r>
                        <a:rPr lang="cs-CZ" sz="2000" baseline="0" dirty="0" smtClean="0"/>
                        <a:t> a pobytových zařízení sociálních služeb</a:t>
                      </a:r>
                      <a:endParaRPr lang="cs-CZ" sz="2000" dirty="0"/>
                    </a:p>
                  </a:txBody>
                  <a:tcPr marL="91443" marR="91443" marT="45716" marB="4571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8003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65983"/>
            <a:ext cx="7543800" cy="642466"/>
          </a:xfrm>
        </p:spPr>
        <p:txBody>
          <a:bodyPr/>
          <a:lstStyle/>
          <a:p>
            <a:pPr algn="ctr"/>
            <a:r>
              <a:rPr lang="cs-CZ" sz="3600" b="0" dirty="0" smtClean="0">
                <a:solidFill>
                  <a:srgbClr val="CC3300"/>
                </a:solidFill>
              </a:rPr>
              <a:t>Mýty o důchodovém systému…</a:t>
            </a:r>
            <a:endParaRPr lang="cs-CZ" sz="3600" b="0" dirty="0">
              <a:solidFill>
                <a:srgbClr val="CC33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06832"/>
            <a:ext cx="8229600" cy="2557909"/>
          </a:xfrm>
        </p:spPr>
        <p:txBody>
          <a:bodyPr/>
          <a:lstStyle/>
          <a:p>
            <a:pPr algn="ctr"/>
            <a:r>
              <a:rPr lang="cs-CZ" sz="2800" dirty="0" smtClean="0"/>
              <a:t>český sociální stát je rozhazovačný</a:t>
            </a:r>
          </a:p>
          <a:p>
            <a:pPr algn="ctr"/>
            <a:r>
              <a:rPr lang="cs-CZ" sz="2800" dirty="0" smtClean="0"/>
              <a:t>máme nejméně chudých důchodců v Evropě</a:t>
            </a:r>
          </a:p>
          <a:p>
            <a:pPr algn="ctr"/>
            <a:r>
              <a:rPr lang="cs-CZ" sz="2800" dirty="0" smtClean="0"/>
              <a:t>důchodový systém je v deficitu</a:t>
            </a:r>
          </a:p>
          <a:p>
            <a:pPr algn="ctr"/>
            <a:r>
              <a:rPr lang="cs-CZ" sz="2800" dirty="0" smtClean="0"/>
              <a:t>v budoucnu na penze nebude </a:t>
            </a:r>
          </a:p>
          <a:p>
            <a:pPr algn="ctr"/>
            <a:r>
              <a:rPr lang="cs-CZ" sz="2800" dirty="0" smtClean="0"/>
              <a:t>důchodová komise nic nevymyslela…</a:t>
            </a:r>
          </a:p>
          <a:p>
            <a:pPr algn="ctr"/>
            <a:endParaRPr lang="cs-CZ" sz="2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312" y="1268760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076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60648"/>
            <a:ext cx="8136904" cy="6048672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cs-CZ" sz="3200" dirty="0">
                <a:solidFill>
                  <a:srgbClr val="CC3300"/>
                </a:solidFill>
              </a:rPr>
              <a:t>…a fakta o jeho minulém </a:t>
            </a:r>
            <a:r>
              <a:rPr lang="cs-CZ" sz="3200" dirty="0" smtClean="0">
                <a:solidFill>
                  <a:srgbClr val="CC3300"/>
                </a:solidFill>
              </a:rPr>
              <a:t>vývoji,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3200" dirty="0" smtClean="0">
                <a:solidFill>
                  <a:srgbClr val="CC3300"/>
                </a:solidFill>
              </a:rPr>
              <a:t>                                 současném stavu…</a:t>
            </a:r>
            <a:endParaRPr lang="cs-CZ" sz="3200" dirty="0">
              <a:solidFill>
                <a:srgbClr val="CC3300"/>
              </a:solidFill>
            </a:endParaRPr>
          </a:p>
          <a:p>
            <a:pPr>
              <a:spcBef>
                <a:spcPts val="0"/>
              </a:spcBef>
            </a:pPr>
            <a:r>
              <a:rPr lang="cs-CZ" sz="2200" dirty="0" smtClean="0"/>
              <a:t>vývoj průměrné nominální mzdy a průměrného starobního důchodu (tzv. náhradového poměru)</a:t>
            </a:r>
          </a:p>
          <a:p>
            <a:pPr>
              <a:spcBef>
                <a:spcPts val="0"/>
              </a:spcBef>
            </a:pPr>
            <a:r>
              <a:rPr lang="cs-CZ" sz="2200" dirty="0"/>
              <a:t>v</a:t>
            </a:r>
            <a:r>
              <a:rPr lang="cs-CZ" sz="2200" dirty="0" smtClean="0"/>
              <a:t>ývoj indexů životních nákladů domácností celkem a důchodců</a:t>
            </a:r>
          </a:p>
          <a:p>
            <a:pPr>
              <a:spcBef>
                <a:spcPts val="0"/>
              </a:spcBef>
            </a:pPr>
            <a:r>
              <a:rPr lang="cs-CZ" sz="2200" dirty="0" smtClean="0"/>
              <a:t>vývoj výdajů na důchody jako procenta HDP</a:t>
            </a:r>
          </a:p>
          <a:p>
            <a:pPr>
              <a:spcBef>
                <a:spcPts val="0"/>
              </a:spcBef>
            </a:pPr>
            <a:r>
              <a:rPr lang="cs-CZ" sz="2200" dirty="0" smtClean="0"/>
              <a:t>srovnání </a:t>
            </a:r>
            <a:r>
              <a:rPr lang="cs-CZ" sz="2200" dirty="0"/>
              <a:t>povinných sociálních příspěvků </a:t>
            </a:r>
            <a:br>
              <a:rPr lang="cs-CZ" sz="2200" dirty="0"/>
            </a:br>
            <a:r>
              <a:rPr lang="cs-CZ" sz="2200" dirty="0"/>
              <a:t>zaměstnanců a OSVČ v roce </a:t>
            </a:r>
            <a:r>
              <a:rPr lang="cs-CZ" sz="2200" dirty="0" smtClean="0"/>
              <a:t>2016</a:t>
            </a:r>
          </a:p>
          <a:p>
            <a:pPr>
              <a:spcBef>
                <a:spcPts val="0"/>
              </a:spcBef>
            </a:pPr>
            <a:r>
              <a:rPr lang="cs-CZ" sz="2200" dirty="0" smtClean="0"/>
              <a:t>Jak </a:t>
            </a:r>
            <a:r>
              <a:rPr lang="cs-CZ" sz="2200" dirty="0"/>
              <a:t>se </a:t>
            </a:r>
            <a:r>
              <a:rPr lang="cs-CZ" sz="2200" dirty="0" smtClean="0"/>
              <a:t>vede </a:t>
            </a:r>
            <a:r>
              <a:rPr lang="cs-CZ" sz="2200" dirty="0"/>
              <a:t>starobním </a:t>
            </a:r>
            <a:r>
              <a:rPr lang="cs-CZ" sz="2200" dirty="0" smtClean="0"/>
              <a:t>důchodcům?</a:t>
            </a:r>
            <a:endParaRPr lang="cs-CZ" sz="2200" dirty="0"/>
          </a:p>
          <a:p>
            <a:pPr marL="0" indent="0">
              <a:buNone/>
            </a:pPr>
            <a:r>
              <a:rPr lang="cs-CZ" sz="3200" dirty="0" smtClean="0">
                <a:solidFill>
                  <a:srgbClr val="CC3300"/>
                </a:solidFill>
              </a:rPr>
              <a:t>… a možné budoucnosti</a:t>
            </a:r>
          </a:p>
          <a:p>
            <a:pPr>
              <a:spcBef>
                <a:spcPts val="0"/>
              </a:spcBef>
            </a:pPr>
            <a:r>
              <a:rPr lang="cs-CZ" sz="2200" dirty="0"/>
              <a:t>p</a:t>
            </a:r>
            <a:r>
              <a:rPr lang="cs-CZ" sz="2200" dirty="0" smtClean="0"/>
              <a:t>otenciální vývoj ohrožení populace starobních důchodců chudobou</a:t>
            </a:r>
          </a:p>
          <a:p>
            <a:pPr>
              <a:spcBef>
                <a:spcPts val="0"/>
              </a:spcBef>
            </a:pPr>
            <a:r>
              <a:rPr lang="cs-CZ" sz="2200" dirty="0" smtClean="0"/>
              <a:t>potenciální vývoj náhradového poměru</a:t>
            </a:r>
          </a:p>
          <a:p>
            <a:pPr>
              <a:spcBef>
                <a:spcPts val="0"/>
              </a:spcBef>
            </a:pPr>
            <a:r>
              <a:rPr lang="cs-CZ" sz="2200" dirty="0" smtClean="0"/>
              <a:t>potenciální vývoj nerovností příjmů starobních důchodců</a:t>
            </a:r>
          </a:p>
          <a:p>
            <a:endParaRPr lang="cs-CZ" sz="2800" dirty="0"/>
          </a:p>
          <a:p>
            <a:pPr marL="0" indent="0">
              <a:buNone/>
            </a:pPr>
            <a:endParaRPr lang="cs-CZ" sz="28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0080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8352927" cy="5616623"/>
          </a:xfrm>
          <a:prstGeom prst="rect">
            <a:avLst/>
          </a:prstGeom>
          <a:noFill/>
        </p:spPr>
      </p:pic>
      <p:sp>
        <p:nvSpPr>
          <p:cNvPr id="5" name="Obdélník 4"/>
          <p:cNvSpPr/>
          <p:nvPr/>
        </p:nvSpPr>
        <p:spPr>
          <a:xfrm>
            <a:off x="251520" y="6021288"/>
            <a:ext cx="84969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Zdroj: Odborná komise pro důchodovou reformu 2016, </a:t>
            </a:r>
            <a:r>
              <a:rPr lang="cs-CZ" altLang="cs-CZ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www.duchodova-komise.cz</a:t>
            </a:r>
            <a:endParaRPr lang="cs-CZ" altLang="cs-CZ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1292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79377" y="1634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479" y="163488"/>
            <a:ext cx="8476593" cy="5941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842700" y="6237312"/>
            <a:ext cx="791537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Zdroj: Odborná komise pro důchodovou reformu 2016, 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www.duchodova-komise.cz</a:t>
            </a:r>
            <a:endParaRPr kumimoji="0" lang="cs-CZ" altLang="cs-CZ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832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2049" name="Obrázek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568951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délník 1"/>
          <p:cNvSpPr/>
          <p:nvPr/>
        </p:nvSpPr>
        <p:spPr>
          <a:xfrm>
            <a:off x="539552" y="6237312"/>
            <a:ext cx="799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Zdroj: Odborná komise pro důchodovou reformu 2016, </a:t>
            </a:r>
            <a:r>
              <a:rPr lang="cs-CZ" altLang="cs-CZ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www.duchodova-komise.cz</a:t>
            </a:r>
            <a:endParaRPr lang="cs-CZ" altLang="cs-CZ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727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 fontScale="90000"/>
          </a:bodyPr>
          <a:lstStyle/>
          <a:p>
            <a:pPr marL="0" indent="0"/>
            <a:r>
              <a:rPr lang="cs-CZ" sz="4000" dirty="0">
                <a:solidFill>
                  <a:srgbClr val="CC3300"/>
                </a:solidFill>
              </a:rPr>
              <a:t>Srovnání povinných sociálních příspěvků </a:t>
            </a:r>
            <a:br>
              <a:rPr lang="cs-CZ" sz="4000" dirty="0">
                <a:solidFill>
                  <a:srgbClr val="CC3300"/>
                </a:solidFill>
              </a:rPr>
            </a:br>
            <a:r>
              <a:rPr lang="cs-CZ" sz="4000" dirty="0">
                <a:solidFill>
                  <a:srgbClr val="CC3300"/>
                </a:solidFill>
              </a:rPr>
              <a:t>zaměstnanců a OSVČ v roce </a:t>
            </a:r>
            <a:r>
              <a:rPr lang="cs-CZ" sz="4000" dirty="0" smtClean="0">
                <a:solidFill>
                  <a:srgbClr val="CC3300"/>
                </a:solidFill>
              </a:rPr>
              <a:t>2016</a:t>
            </a:r>
            <a:endParaRPr lang="cs-CZ" dirty="0">
              <a:solidFill>
                <a:srgbClr val="CC33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756" y="1588534"/>
            <a:ext cx="8964488" cy="5006443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400" b="1" dirty="0" smtClean="0">
                <a:solidFill>
                  <a:srgbClr val="C00000"/>
                </a:solidFill>
              </a:rPr>
              <a:t>Minimální </a:t>
            </a:r>
            <a:r>
              <a:rPr lang="cs-CZ" sz="2400" b="1" dirty="0">
                <a:solidFill>
                  <a:srgbClr val="C00000"/>
                </a:solidFill>
              </a:rPr>
              <a:t>příspěvek OSVČ do sociálního pojištění: 1 688,- Kč</a:t>
            </a:r>
            <a:endParaRPr lang="cs-CZ" sz="2400" dirty="0">
              <a:solidFill>
                <a:srgbClr val="C00000"/>
              </a:solidFill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400" dirty="0"/>
              <a:t>(29,2 % z minimálního vyměřovacího </a:t>
            </a:r>
            <a:r>
              <a:rPr lang="cs-CZ" sz="2400" dirty="0" smtClean="0"/>
              <a:t>základu 6 752,- Kč)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400" b="1" dirty="0"/>
              <a:t> </a:t>
            </a:r>
            <a:r>
              <a:rPr lang="cs-CZ" sz="2400" b="1" dirty="0">
                <a:solidFill>
                  <a:srgbClr val="C00000"/>
                </a:solidFill>
              </a:rPr>
              <a:t>Průměrný příspěvek OSVČ do sociálního pojištění: 2 363,- Kč</a:t>
            </a:r>
            <a:endParaRPr lang="cs-CZ" sz="2400" dirty="0">
              <a:solidFill>
                <a:srgbClr val="C00000"/>
              </a:solidFill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400" dirty="0"/>
              <a:t>(cca 140 % minimálního </a:t>
            </a:r>
            <a:r>
              <a:rPr lang="cs-CZ" sz="2400" dirty="0" smtClean="0"/>
              <a:t>vyměřovacího základu dle </a:t>
            </a:r>
            <a:r>
              <a:rPr lang="cs-CZ" sz="2400" dirty="0"/>
              <a:t>dat z posledních let</a:t>
            </a:r>
            <a:r>
              <a:rPr lang="cs-CZ" sz="2400" dirty="0" smtClean="0"/>
              <a:t>)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cs-CZ" sz="800" dirty="0"/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400" b="1" dirty="0" smtClean="0">
                <a:solidFill>
                  <a:srgbClr val="C00000"/>
                </a:solidFill>
              </a:rPr>
              <a:t>Průměrný </a:t>
            </a:r>
            <a:r>
              <a:rPr lang="cs-CZ" sz="2400" b="1" dirty="0">
                <a:solidFill>
                  <a:srgbClr val="C00000"/>
                </a:solidFill>
              </a:rPr>
              <a:t>příspěvek zaměstnance a jeho zaměstnavatele </a:t>
            </a:r>
            <a:endParaRPr lang="cs-CZ" sz="2400" dirty="0">
              <a:solidFill>
                <a:srgbClr val="C00000"/>
              </a:solidFill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400" b="1" dirty="0">
                <a:solidFill>
                  <a:srgbClr val="C00000"/>
                </a:solidFill>
              </a:rPr>
              <a:t>do sociálního pojištění: 7 886,- Kč</a:t>
            </a:r>
            <a:endParaRPr lang="cs-CZ" sz="2400" dirty="0">
              <a:solidFill>
                <a:srgbClr val="C00000"/>
              </a:solidFill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400" dirty="0"/>
              <a:t>(29,2 % z průměrné hrubé </a:t>
            </a:r>
            <a:r>
              <a:rPr lang="cs-CZ" sz="2400" dirty="0" smtClean="0"/>
              <a:t>mzdy 27</a:t>
            </a:r>
            <a:r>
              <a:rPr lang="cs-CZ" sz="2400" dirty="0"/>
              <a:t> 006,- </a:t>
            </a:r>
            <a:r>
              <a:rPr lang="cs-CZ" sz="2400" dirty="0" smtClean="0"/>
              <a:t>Kč)</a:t>
            </a:r>
            <a:r>
              <a:rPr lang="cs-CZ" sz="2400" b="1" dirty="0"/>
              <a:t> </a:t>
            </a:r>
            <a:endParaRPr lang="cs-CZ" sz="2400" b="1" dirty="0" smtClean="0"/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cs-CZ" sz="800" dirty="0"/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400" b="1" i="1" dirty="0">
                <a:solidFill>
                  <a:srgbClr val="0070C0"/>
                </a:solidFill>
              </a:rPr>
              <a:t>Minimální příspěvek OSVČ do sociálního pojištění bude činit 21,4 %, průměrný příspěvek OSVČ pak </a:t>
            </a:r>
            <a:r>
              <a:rPr lang="cs-CZ" sz="2400" b="1" i="1" dirty="0" smtClean="0">
                <a:solidFill>
                  <a:srgbClr val="0070C0"/>
                </a:solidFill>
              </a:rPr>
              <a:t>cca 30 </a:t>
            </a:r>
            <a:r>
              <a:rPr lang="cs-CZ" sz="2400" b="1" i="1" dirty="0">
                <a:solidFill>
                  <a:srgbClr val="0070C0"/>
                </a:solidFill>
              </a:rPr>
              <a:t>% příspěvku za </a:t>
            </a:r>
            <a:r>
              <a:rPr lang="cs-CZ" sz="2400" b="1" i="1" dirty="0" smtClean="0">
                <a:solidFill>
                  <a:srgbClr val="0070C0"/>
                </a:solidFill>
              </a:rPr>
              <a:t>zaměstnance</a:t>
            </a:r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683568" y="6277549"/>
            <a:ext cx="80032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Zdroj: Odborná komise pro důchodovou reformu 2016, </a:t>
            </a:r>
            <a:r>
              <a:rPr lang="cs-CZ" altLang="cs-CZ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www.duchodova-komise.cz</a:t>
            </a:r>
            <a:endParaRPr lang="cs-CZ" altLang="cs-CZ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00448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íť">
  <a:themeElements>
    <a:clrScheme name="Síť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Síť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íť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íť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</TotalTime>
  <Words>830</Words>
  <Application>Microsoft Office PowerPoint</Application>
  <PresentationFormat>Předvádění na obrazovce (4:3)</PresentationFormat>
  <Paragraphs>117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Motiv systému Office</vt:lpstr>
      <vt:lpstr>Síť</vt:lpstr>
      <vt:lpstr>Starobní důchod  – opora ve stáří?</vt:lpstr>
      <vt:lpstr>Starobní důchod – opora ve stáří? Jak pro koho… Rozdíly:</vt:lpstr>
      <vt:lpstr>Je důchodový systém jediným nástrojem prevence chudoby důchodců (současných i těch budoucích)?</vt:lpstr>
      <vt:lpstr>Mýty o důchodovém systému…</vt:lpstr>
      <vt:lpstr>Prezentace aplikace PowerPoint</vt:lpstr>
      <vt:lpstr>Prezentace aplikace PowerPoint</vt:lpstr>
      <vt:lpstr>Prezentace aplikace PowerPoint</vt:lpstr>
      <vt:lpstr>Prezentace aplikace PowerPoint</vt:lpstr>
      <vt:lpstr>Srovnání povinných sociálních příspěvků  zaměstnanců a OSVČ v roce 2016</vt:lpstr>
      <vt:lpstr>Jak se vede starobním důchodcům?</vt:lpstr>
      <vt:lpstr>Prezentace aplikace PowerPoint</vt:lpstr>
      <vt:lpstr>Prezentace aplikace PowerPoint</vt:lpstr>
      <vt:lpstr>Prezentace aplikace PowerPoint</vt:lpstr>
      <vt:lpstr>Návrhy Odborné komise pro důchodovou reformu</vt:lpstr>
      <vt:lpstr>Návrhy Odborné komise pro důchodovou reformu</vt:lpstr>
      <vt:lpstr>                        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Chudoba  a veřejná politika</dc:title>
  <dc:creator>Martin Potůček</dc:creator>
  <cp:lastModifiedBy>Uživatel systému Windows</cp:lastModifiedBy>
  <cp:revision>57</cp:revision>
  <cp:lastPrinted>2016-10-02T16:56:23Z</cp:lastPrinted>
  <dcterms:created xsi:type="dcterms:W3CDTF">2013-11-11T11:42:50Z</dcterms:created>
  <dcterms:modified xsi:type="dcterms:W3CDTF">2016-10-05T19:25:26Z</dcterms:modified>
</cp:coreProperties>
</file>