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3" r:id="rId4"/>
    <p:sldId id="286" r:id="rId5"/>
    <p:sldId id="293" r:id="rId6"/>
    <p:sldId id="287" r:id="rId7"/>
    <p:sldId id="288" r:id="rId8"/>
    <p:sldId id="296" r:id="rId9"/>
    <p:sldId id="301" r:id="rId10"/>
    <p:sldId id="302" r:id="rId11"/>
    <p:sldId id="284" r:id="rId12"/>
    <p:sldId id="285" r:id="rId13"/>
    <p:sldId id="297" r:id="rId14"/>
    <p:sldId id="305" r:id="rId15"/>
    <p:sldId id="265" r:id="rId16"/>
    <p:sldId id="266" r:id="rId17"/>
    <p:sldId id="267" r:id="rId18"/>
    <p:sldId id="268" r:id="rId19"/>
    <p:sldId id="269" r:id="rId20"/>
    <p:sldId id="270" r:id="rId21"/>
    <p:sldId id="306" r:id="rId22"/>
    <p:sldId id="272" r:id="rId23"/>
    <p:sldId id="273" r:id="rId24"/>
    <p:sldId id="275" r:id="rId25"/>
    <p:sldId id="294" r:id="rId26"/>
    <p:sldId id="276" r:id="rId27"/>
    <p:sldId id="299" r:id="rId28"/>
    <p:sldId id="304" r:id="rId29"/>
    <p:sldId id="274" r:id="rId3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tin%20Pot&#367;&#269;ek\AppData\Local\Temp\vyvoj%20VS%20CR_1990-2065_real_projCSU2009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698586778847194"/>
          <c:y val="0.16981179009007463"/>
          <c:w val="0.77102235751205761"/>
          <c:h val="0.57924688397392021"/>
        </c:manualLayout>
      </c:layout>
      <c:lineChart>
        <c:grouping val="standard"/>
        <c:varyColors val="0"/>
        <c:ser>
          <c:idx val="0"/>
          <c:order val="0"/>
          <c:tx>
            <c:strRef>
              <c:f>Grafy!$A$3</c:f>
              <c:strCache>
                <c:ptCount val="1"/>
                <c:pt idx="0">
                  <c:v>0-18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Grafy!$B$2:$BY$2</c:f>
              <c:numCache>
                <c:formatCode>0</c:formatCode>
                <c:ptCount val="7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  <c:pt idx="61">
                  <c:v>2051</c:v>
                </c:pt>
                <c:pt idx="62">
                  <c:v>2052</c:v>
                </c:pt>
                <c:pt idx="63">
                  <c:v>2053</c:v>
                </c:pt>
                <c:pt idx="64">
                  <c:v>2054</c:v>
                </c:pt>
                <c:pt idx="65">
                  <c:v>2055</c:v>
                </c:pt>
                <c:pt idx="66">
                  <c:v>2056</c:v>
                </c:pt>
                <c:pt idx="67">
                  <c:v>2057</c:v>
                </c:pt>
                <c:pt idx="68">
                  <c:v>2058</c:v>
                </c:pt>
                <c:pt idx="69">
                  <c:v>2059</c:v>
                </c:pt>
                <c:pt idx="70">
                  <c:v>2060</c:v>
                </c:pt>
                <c:pt idx="71">
                  <c:v>2061</c:v>
                </c:pt>
                <c:pt idx="72">
                  <c:v>2062</c:v>
                </c:pt>
                <c:pt idx="73">
                  <c:v>2063</c:v>
                </c:pt>
                <c:pt idx="74">
                  <c:v>2064</c:v>
                </c:pt>
                <c:pt idx="75">
                  <c:v>2065</c:v>
                </c:pt>
              </c:numCache>
            </c:numRef>
          </c:cat>
          <c:val>
            <c:numRef>
              <c:f>Grafy!$B$3:$BY$3</c:f>
              <c:numCache>
                <c:formatCode>#,##0</c:formatCode>
                <c:ptCount val="76"/>
                <c:pt idx="0">
                  <c:v>2887178</c:v>
                </c:pt>
                <c:pt idx="1">
                  <c:v>2854231</c:v>
                </c:pt>
                <c:pt idx="2">
                  <c:v>2799489</c:v>
                </c:pt>
                <c:pt idx="3">
                  <c:v>2729890</c:v>
                </c:pt>
                <c:pt idx="4">
                  <c:v>2649146</c:v>
                </c:pt>
                <c:pt idx="5">
                  <c:v>2562892</c:v>
                </c:pt>
                <c:pt idx="6">
                  <c:v>2476325</c:v>
                </c:pt>
                <c:pt idx="7">
                  <c:v>2393480</c:v>
                </c:pt>
                <c:pt idx="8">
                  <c:v>2316701</c:v>
                </c:pt>
                <c:pt idx="9">
                  <c:v>2256053</c:v>
                </c:pt>
                <c:pt idx="10">
                  <c:v>2205465</c:v>
                </c:pt>
                <c:pt idx="11">
                  <c:v>2156616</c:v>
                </c:pt>
                <c:pt idx="12">
                  <c:v>2120119</c:v>
                </c:pt>
                <c:pt idx="13">
                  <c:v>2082739</c:v>
                </c:pt>
                <c:pt idx="14">
                  <c:v>2048641</c:v>
                </c:pt>
                <c:pt idx="15">
                  <c:v>2021791</c:v>
                </c:pt>
                <c:pt idx="16">
                  <c:v>1999442</c:v>
                </c:pt>
                <c:pt idx="17">
                  <c:v>1988404</c:v>
                </c:pt>
                <c:pt idx="18">
                  <c:v>1985738</c:v>
                </c:pt>
                <c:pt idx="19">
                  <c:v>1977806</c:v>
                </c:pt>
                <c:pt idx="20">
                  <c:v>1969452</c:v>
                </c:pt>
                <c:pt idx="21">
                  <c:v>1957993</c:v>
                </c:pt>
                <c:pt idx="22">
                  <c:v>1952430</c:v>
                </c:pt>
                <c:pt idx="23">
                  <c:v>1959452</c:v>
                </c:pt>
                <c:pt idx="24">
                  <c:v>1976047</c:v>
                </c:pt>
                <c:pt idx="25">
                  <c:v>1996733</c:v>
                </c:pt>
                <c:pt idx="26">
                  <c:v>2016111</c:v>
                </c:pt>
                <c:pt idx="27">
                  <c:v>2034465</c:v>
                </c:pt>
                <c:pt idx="28">
                  <c:v>2052603</c:v>
                </c:pt>
                <c:pt idx="29">
                  <c:v>2068017</c:v>
                </c:pt>
                <c:pt idx="30">
                  <c:v>2079912</c:v>
                </c:pt>
                <c:pt idx="31">
                  <c:v>2088525</c:v>
                </c:pt>
                <c:pt idx="32">
                  <c:v>2094490</c:v>
                </c:pt>
                <c:pt idx="33">
                  <c:v>2094866</c:v>
                </c:pt>
                <c:pt idx="34">
                  <c:v>2088574</c:v>
                </c:pt>
                <c:pt idx="35">
                  <c:v>2077330</c:v>
                </c:pt>
                <c:pt idx="36">
                  <c:v>2055633</c:v>
                </c:pt>
                <c:pt idx="37">
                  <c:v>2027069</c:v>
                </c:pt>
                <c:pt idx="38">
                  <c:v>1998874</c:v>
                </c:pt>
                <c:pt idx="39">
                  <c:v>1971606</c:v>
                </c:pt>
                <c:pt idx="40">
                  <c:v>1944971</c:v>
                </c:pt>
                <c:pt idx="41">
                  <c:v>1919580</c:v>
                </c:pt>
                <c:pt idx="42">
                  <c:v>1895951</c:v>
                </c:pt>
                <c:pt idx="43">
                  <c:v>1874532</c:v>
                </c:pt>
                <c:pt idx="44">
                  <c:v>1855670</c:v>
                </c:pt>
                <c:pt idx="45">
                  <c:v>1839606</c:v>
                </c:pt>
                <c:pt idx="46">
                  <c:v>1826453</c:v>
                </c:pt>
                <c:pt idx="47">
                  <c:v>1816267</c:v>
                </c:pt>
                <c:pt idx="48">
                  <c:v>1809005</c:v>
                </c:pt>
                <c:pt idx="49">
                  <c:v>1804577</c:v>
                </c:pt>
                <c:pt idx="50">
                  <c:v>1802825</c:v>
                </c:pt>
                <c:pt idx="51">
                  <c:v>1803596</c:v>
                </c:pt>
                <c:pt idx="52">
                  <c:v>1806653</c:v>
                </c:pt>
                <c:pt idx="53">
                  <c:v>1811734</c:v>
                </c:pt>
                <c:pt idx="54">
                  <c:v>1818517</c:v>
                </c:pt>
                <c:pt idx="55">
                  <c:v>1827108</c:v>
                </c:pt>
                <c:pt idx="56">
                  <c:v>1837036</c:v>
                </c:pt>
                <c:pt idx="57">
                  <c:v>1847789</c:v>
                </c:pt>
                <c:pt idx="58">
                  <c:v>1858813</c:v>
                </c:pt>
                <c:pt idx="59">
                  <c:v>1869556</c:v>
                </c:pt>
                <c:pt idx="60">
                  <c:v>1879491</c:v>
                </c:pt>
                <c:pt idx="61">
                  <c:v>1887928</c:v>
                </c:pt>
                <c:pt idx="62">
                  <c:v>1894468</c:v>
                </c:pt>
                <c:pt idx="63">
                  <c:v>1898823</c:v>
                </c:pt>
                <c:pt idx="64">
                  <c:v>1900783</c:v>
                </c:pt>
                <c:pt idx="65">
                  <c:v>1900254</c:v>
                </c:pt>
                <c:pt idx="66">
                  <c:v>1897285</c:v>
                </c:pt>
                <c:pt idx="67">
                  <c:v>1892043</c:v>
                </c:pt>
                <c:pt idx="68">
                  <c:v>1884829</c:v>
                </c:pt>
                <c:pt idx="69">
                  <c:v>1876017</c:v>
                </c:pt>
                <c:pt idx="70">
                  <c:v>1866067</c:v>
                </c:pt>
                <c:pt idx="71">
                  <c:v>1855288</c:v>
                </c:pt>
                <c:pt idx="72">
                  <c:v>1844126</c:v>
                </c:pt>
                <c:pt idx="73">
                  <c:v>1833004</c:v>
                </c:pt>
                <c:pt idx="74">
                  <c:v>1822270</c:v>
                </c:pt>
                <c:pt idx="75">
                  <c:v>1812213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Grafy!$A$4</c:f>
              <c:strCache>
                <c:ptCount val="1"/>
                <c:pt idx="0">
                  <c:v>65+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Grafy!$B$2:$BY$2</c:f>
              <c:numCache>
                <c:formatCode>0</c:formatCode>
                <c:ptCount val="7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  <c:pt idx="61">
                  <c:v>2051</c:v>
                </c:pt>
                <c:pt idx="62">
                  <c:v>2052</c:v>
                </c:pt>
                <c:pt idx="63">
                  <c:v>2053</c:v>
                </c:pt>
                <c:pt idx="64">
                  <c:v>2054</c:v>
                </c:pt>
                <c:pt idx="65">
                  <c:v>2055</c:v>
                </c:pt>
                <c:pt idx="66">
                  <c:v>2056</c:v>
                </c:pt>
                <c:pt idx="67">
                  <c:v>2057</c:v>
                </c:pt>
                <c:pt idx="68">
                  <c:v>2058</c:v>
                </c:pt>
                <c:pt idx="69">
                  <c:v>2059</c:v>
                </c:pt>
                <c:pt idx="70">
                  <c:v>2060</c:v>
                </c:pt>
                <c:pt idx="71">
                  <c:v>2061</c:v>
                </c:pt>
                <c:pt idx="72">
                  <c:v>2062</c:v>
                </c:pt>
                <c:pt idx="73">
                  <c:v>2063</c:v>
                </c:pt>
                <c:pt idx="74">
                  <c:v>2064</c:v>
                </c:pt>
                <c:pt idx="75">
                  <c:v>2065</c:v>
                </c:pt>
              </c:numCache>
            </c:numRef>
          </c:cat>
          <c:val>
            <c:numRef>
              <c:f>Grafy!$B$4:$BY$4</c:f>
              <c:numCache>
                <c:formatCode>#,##0</c:formatCode>
                <c:ptCount val="76"/>
                <c:pt idx="0">
                  <c:v>1302058</c:v>
                </c:pt>
                <c:pt idx="1">
                  <c:v>1314958</c:v>
                </c:pt>
                <c:pt idx="2">
                  <c:v>1328183</c:v>
                </c:pt>
                <c:pt idx="3">
                  <c:v>1342843</c:v>
                </c:pt>
                <c:pt idx="4">
                  <c:v>1356315</c:v>
                </c:pt>
                <c:pt idx="5">
                  <c:v>1372291</c:v>
                </c:pt>
                <c:pt idx="6">
                  <c:v>1388263</c:v>
                </c:pt>
                <c:pt idx="7">
                  <c:v>1401882</c:v>
                </c:pt>
                <c:pt idx="8">
                  <c:v>1411458</c:v>
                </c:pt>
                <c:pt idx="9">
                  <c:v>1418102</c:v>
                </c:pt>
                <c:pt idx="10">
                  <c:v>1410642</c:v>
                </c:pt>
                <c:pt idx="11">
                  <c:v>1414557</c:v>
                </c:pt>
                <c:pt idx="12">
                  <c:v>1417962</c:v>
                </c:pt>
                <c:pt idx="13">
                  <c:v>1423192</c:v>
                </c:pt>
                <c:pt idx="14">
                  <c:v>1434630</c:v>
                </c:pt>
                <c:pt idx="15">
                  <c:v>1456391</c:v>
                </c:pt>
                <c:pt idx="16">
                  <c:v>1482437</c:v>
                </c:pt>
                <c:pt idx="17">
                  <c:v>1512834</c:v>
                </c:pt>
                <c:pt idx="18">
                  <c:v>1556152</c:v>
                </c:pt>
                <c:pt idx="19">
                  <c:v>1598883</c:v>
                </c:pt>
                <c:pt idx="20">
                  <c:v>1635826</c:v>
                </c:pt>
                <c:pt idx="21">
                  <c:v>1700363</c:v>
                </c:pt>
                <c:pt idx="22">
                  <c:v>1768521</c:v>
                </c:pt>
                <c:pt idx="23">
                  <c:v>1830250</c:v>
                </c:pt>
                <c:pt idx="24">
                  <c:v>1886008</c:v>
                </c:pt>
                <c:pt idx="25">
                  <c:v>1944385</c:v>
                </c:pt>
                <c:pt idx="26">
                  <c:v>2003802</c:v>
                </c:pt>
                <c:pt idx="27">
                  <c:v>2061278</c:v>
                </c:pt>
                <c:pt idx="28">
                  <c:v>2114948</c:v>
                </c:pt>
                <c:pt idx="29">
                  <c:v>2166389</c:v>
                </c:pt>
                <c:pt idx="30">
                  <c:v>2216357</c:v>
                </c:pt>
                <c:pt idx="31">
                  <c:v>2263756</c:v>
                </c:pt>
                <c:pt idx="32">
                  <c:v>2306092</c:v>
                </c:pt>
                <c:pt idx="33">
                  <c:v>2338341</c:v>
                </c:pt>
                <c:pt idx="34">
                  <c:v>2360876</c:v>
                </c:pt>
                <c:pt idx="35">
                  <c:v>2384148</c:v>
                </c:pt>
                <c:pt idx="36">
                  <c:v>2408610</c:v>
                </c:pt>
                <c:pt idx="37">
                  <c:v>2435361</c:v>
                </c:pt>
                <c:pt idx="38">
                  <c:v>2474179</c:v>
                </c:pt>
                <c:pt idx="39">
                  <c:v>2516957</c:v>
                </c:pt>
                <c:pt idx="40">
                  <c:v>2553071</c:v>
                </c:pt>
                <c:pt idx="41">
                  <c:v>2582762</c:v>
                </c:pt>
                <c:pt idx="42">
                  <c:v>2609684</c:v>
                </c:pt>
                <c:pt idx="43">
                  <c:v>2635217</c:v>
                </c:pt>
                <c:pt idx="44">
                  <c:v>2665421</c:v>
                </c:pt>
                <c:pt idx="45">
                  <c:v>2699581</c:v>
                </c:pt>
                <c:pt idx="46">
                  <c:v>2737793</c:v>
                </c:pt>
                <c:pt idx="47">
                  <c:v>2783440</c:v>
                </c:pt>
                <c:pt idx="48">
                  <c:v>2843522</c:v>
                </c:pt>
                <c:pt idx="49">
                  <c:v>2913984</c:v>
                </c:pt>
                <c:pt idx="50">
                  <c:v>2982284</c:v>
                </c:pt>
                <c:pt idx="51">
                  <c:v>3046955</c:v>
                </c:pt>
                <c:pt idx="52">
                  <c:v>3107184</c:v>
                </c:pt>
                <c:pt idx="53">
                  <c:v>3164862</c:v>
                </c:pt>
                <c:pt idx="54">
                  <c:v>3217910</c:v>
                </c:pt>
                <c:pt idx="55">
                  <c:v>3256519</c:v>
                </c:pt>
                <c:pt idx="56">
                  <c:v>3287303</c:v>
                </c:pt>
                <c:pt idx="57">
                  <c:v>3318303</c:v>
                </c:pt>
                <c:pt idx="58">
                  <c:v>3346592</c:v>
                </c:pt>
                <c:pt idx="59">
                  <c:v>3375527</c:v>
                </c:pt>
                <c:pt idx="60">
                  <c:v>3404476</c:v>
                </c:pt>
                <c:pt idx="61">
                  <c:v>3431077</c:v>
                </c:pt>
                <c:pt idx="62">
                  <c:v>3455542</c:v>
                </c:pt>
                <c:pt idx="63">
                  <c:v>3480644</c:v>
                </c:pt>
                <c:pt idx="64">
                  <c:v>3500611</c:v>
                </c:pt>
                <c:pt idx="65">
                  <c:v>3520988</c:v>
                </c:pt>
                <c:pt idx="66">
                  <c:v>3539477</c:v>
                </c:pt>
                <c:pt idx="67">
                  <c:v>3550259</c:v>
                </c:pt>
                <c:pt idx="68">
                  <c:v>3559430</c:v>
                </c:pt>
                <c:pt idx="69">
                  <c:v>3554579</c:v>
                </c:pt>
                <c:pt idx="70">
                  <c:v>3538386</c:v>
                </c:pt>
                <c:pt idx="71">
                  <c:v>3515920</c:v>
                </c:pt>
                <c:pt idx="72">
                  <c:v>3492191</c:v>
                </c:pt>
                <c:pt idx="73">
                  <c:v>3466896</c:v>
                </c:pt>
                <c:pt idx="74">
                  <c:v>3439252</c:v>
                </c:pt>
                <c:pt idx="75">
                  <c:v>3411569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284912"/>
        <c:axId val="371285304"/>
      </c:lineChart>
      <c:catAx>
        <c:axId val="371284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800" dirty="0"/>
                  <a:t>Rok</a:t>
                </a:r>
              </a:p>
            </c:rich>
          </c:tx>
          <c:layout>
            <c:manualLayout>
              <c:xMode val="edge"/>
              <c:yMode val="edge"/>
              <c:x val="0.1199969946359237"/>
              <c:y val="0.7854358558877890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128530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712853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800"/>
                  <a:t>Počet osob 
</a:t>
                </a:r>
              </a:p>
            </c:rich>
          </c:tx>
          <c:layout>
            <c:manualLayout>
              <c:xMode val="edge"/>
              <c:yMode val="edge"/>
              <c:x val="2.4579571799881027E-2"/>
              <c:y val="0.36981234286282988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12849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2951236662213259"/>
          <c:y val="0.91218472289034558"/>
          <c:w val="0.20439854444111591"/>
          <c:h val="5.283033469468983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6C0E8-7CD5-42BD-9350-8AF02C1EC69C}" type="datetimeFigureOut">
              <a:rPr lang="cs-CZ" smtClean="0"/>
              <a:t>15.10.2016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52A71-7972-42CE-8A29-F8AE9271A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1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EF4F4-A620-486C-9DCF-008BC9E9C246}" type="datetimeFigureOut">
              <a:rPr lang="cs-CZ" smtClean="0"/>
              <a:t>15.10.2016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4B38A-29A3-4191-8D6B-B5E24E3F9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3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384" indent="-28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514" indent="-2275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519" indent="-2275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7524" indent="-2275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2530" indent="-2275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7535" indent="-2275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2541" indent="-2275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7546" indent="-2275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424835-5DFD-4602-8283-B11981D83970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7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59E69-A941-4342-B391-41A3E197D93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12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potucek.cz/" TargetMode="External"/><Relationship Id="rId2" Type="http://schemas.openxmlformats.org/officeDocument/2006/relationships/hyperlink" Target="http://www.duchodova-komise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ds.cz/docs/prectete/e_kolekt/soc_dokt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uchodova-komis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4301" y="385234"/>
            <a:ext cx="8610600" cy="1646302"/>
          </a:xfrm>
        </p:spPr>
        <p:txBody>
          <a:bodyPr/>
          <a:lstStyle/>
          <a:p>
            <a:r>
              <a:rPr lang="cs-CZ" sz="3600" dirty="0" smtClean="0"/>
              <a:t>Česká </a:t>
            </a:r>
            <a:r>
              <a:rPr lang="cs-CZ" sz="3600" dirty="0" smtClean="0">
                <a:solidFill>
                  <a:srgbClr val="90C226"/>
                </a:solidFill>
              </a:rPr>
              <a:t>důchodová</a:t>
            </a:r>
            <a:r>
              <a:rPr lang="cs-CZ" sz="3600" dirty="0" smtClean="0"/>
              <a:t> reforma:</a:t>
            </a:r>
            <a:br>
              <a:rPr lang="cs-CZ" sz="3600" dirty="0" smtClean="0"/>
            </a:br>
            <a:r>
              <a:rPr lang="cs-CZ" sz="3600" dirty="0" smtClean="0"/>
              <a:t>konceptuální tápání, politické váhání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3698" y="2489200"/>
            <a:ext cx="8461203" cy="370840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Martin Potůček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Odborná komise pro důchodovou reformu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hlinkClick r:id="rId2"/>
              </a:rPr>
              <a:t>www.duchodova-komise.cz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Univerzita Karlova</a:t>
            </a:r>
            <a:endParaRPr lang="cs-CZ" sz="2400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hlinkClick r:id="rId3"/>
              </a:rPr>
              <a:t>www.martinpotucek.cz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Přednáška na konferenci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České společnosti pro pracovní právo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a právo sociálního zabezpečení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Třešť 14. října 2016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45" y="3676124"/>
            <a:ext cx="3350155" cy="22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7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tápání: </a:t>
            </a:r>
            <a:br>
              <a:rPr lang="cs-CZ" dirty="0" smtClean="0"/>
            </a:br>
            <a:r>
              <a:rPr lang="cs-CZ" dirty="0" smtClean="0"/>
              <a:t>k čemu </a:t>
            </a:r>
            <a:r>
              <a:rPr lang="cs-CZ" dirty="0"/>
              <a:t>je </a:t>
            </a:r>
            <a:r>
              <a:rPr lang="cs-CZ" smtClean="0"/>
              <a:t>nám dobrý </a:t>
            </a:r>
            <a:r>
              <a:rPr lang="cs-CZ" dirty="0" smtClean="0"/>
              <a:t>důchodový účet?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" y="2160589"/>
            <a:ext cx="9347200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Má smysl udržovat důchodový účet,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máme-li první pilíř důchodového systému definovaný dávkově?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</a:t>
            </a:r>
            <a:r>
              <a:rPr lang="cs-CZ" sz="2400" dirty="0" smtClean="0"/>
              <a:t>eodvádí-li stát za „státní pojištěnce“ ani korunu?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d</a:t>
            </a:r>
            <a:r>
              <a:rPr lang="cs-CZ" sz="2400" dirty="0" smtClean="0"/>
              <a:t>ošlo-li v uplynulých letech k zásadní nerovnováze v úrovni průměrných příspěvků zaměstnanců a zaměstnavatelů na jedné straně a osob samostatně výdělečně činných (OSVČ) na straně druhé?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přispívá-li do něj podle platných norem stát každý rok miliardy z výnosu daně z přidané hodnoty?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užívá-li jej exekutiva tak jako tak jako </a:t>
            </a:r>
            <a:r>
              <a:rPr lang="cs-CZ" sz="2400" dirty="0" smtClean="0"/>
              <a:t>„virtuální fiskální </a:t>
            </a:r>
            <a:r>
              <a:rPr lang="cs-CZ" sz="2400" dirty="0" smtClean="0"/>
              <a:t>nárazník“ – odčerpává jeho přebytky a kryje jeho </a:t>
            </a:r>
            <a:r>
              <a:rPr lang="cs-CZ" sz="2400" dirty="0" smtClean="0"/>
              <a:t>ztráty</a:t>
            </a:r>
            <a:r>
              <a:rPr lang="cs-CZ" sz="2400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342900" y="431800"/>
            <a:ext cx="7026102" cy="558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dirty="0" smtClean="0">
                <a:solidFill>
                  <a:srgbClr val="90C226"/>
                </a:solidFill>
              </a:rPr>
              <a:t>Konceptuální tápání: co je zásluhovost?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2821" y="1104901"/>
            <a:ext cx="8785225" cy="56133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Koncept A – </a:t>
            </a: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tradiční</a:t>
            </a:r>
          </a:p>
          <a:p>
            <a:pPr marL="0" indent="0">
              <a:buNone/>
            </a:pPr>
            <a:r>
              <a:rPr lang="cs-CZ" altLang="cs-CZ" sz="2200" dirty="0" smtClean="0">
                <a:solidFill>
                  <a:schemeClr val="tx1"/>
                </a:solidFill>
                <a:latin typeface="+mj-lt"/>
              </a:rPr>
              <a:t>Zásluhovost </a:t>
            </a:r>
            <a:r>
              <a:rPr lang="cs-CZ" altLang="cs-CZ" sz="2200" dirty="0" smtClean="0">
                <a:solidFill>
                  <a:schemeClr val="tx1"/>
                </a:solidFill>
                <a:latin typeface="+mj-lt"/>
              </a:rPr>
              <a:t>je odvozována od finančních příspěvků ekonomicky aktivních osob (případně jejich zaměstnavatelů) do 1. pilíře</a:t>
            </a:r>
            <a:endParaRPr lang="cs-CZ" altLang="cs-CZ" sz="2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Koncept B – </a:t>
            </a:r>
            <a:r>
              <a:rPr lang="cs-CZ" altLang="cs-CZ" sz="2200" dirty="0" smtClean="0">
                <a:solidFill>
                  <a:srgbClr val="90C226"/>
                </a:solidFill>
                <a:latin typeface="+mj-lt"/>
              </a:rPr>
              <a:t>širší</a:t>
            </a:r>
            <a:endParaRPr lang="cs-CZ" altLang="cs-CZ" sz="2200" dirty="0" smtClean="0">
              <a:solidFill>
                <a:srgbClr val="90C226"/>
              </a:solidFill>
              <a:latin typeface="+mj-lt"/>
            </a:endParaRPr>
          </a:p>
          <a:p>
            <a:pPr marL="0" indent="0">
              <a:buNone/>
            </a:pPr>
            <a:r>
              <a:rPr lang="cs-CZ" altLang="cs-CZ" sz="2200" dirty="0" smtClean="0">
                <a:latin typeface="+mj-lt"/>
              </a:rPr>
              <a:t>Veřejný</a:t>
            </a:r>
            <a:r>
              <a:rPr lang="cs-CZ" altLang="cs-CZ" sz="2200" dirty="0">
                <a:latin typeface="+mj-lt"/>
              </a:rPr>
              <a:t>, průběžně financovaný </a:t>
            </a:r>
            <a:r>
              <a:rPr lang="cs-CZ" altLang="cs-CZ" sz="2200" b="1" dirty="0">
                <a:latin typeface="+mj-lt"/>
              </a:rPr>
              <a:t>1. pilíř </a:t>
            </a:r>
            <a:r>
              <a:rPr lang="cs-CZ" altLang="cs-CZ" sz="2200" dirty="0">
                <a:latin typeface="+mj-lt"/>
              </a:rPr>
              <a:t>českého důchodového systému  je založen </a:t>
            </a:r>
            <a:r>
              <a:rPr lang="cs-CZ" altLang="cs-CZ" sz="2200" dirty="0" smtClean="0">
                <a:latin typeface="+mj-lt"/>
              </a:rPr>
              <a:t>také na </a:t>
            </a:r>
            <a:r>
              <a:rPr lang="cs-CZ" altLang="cs-CZ" sz="2200" b="1" dirty="0">
                <a:latin typeface="+mj-lt"/>
              </a:rPr>
              <a:t>předpokladu rodin vydělávajících a do něj přispívajících rodičů, kteří mají děti a starají se o ně</a:t>
            </a:r>
            <a:r>
              <a:rPr lang="cs-CZ" altLang="cs-CZ" sz="2200" dirty="0">
                <a:latin typeface="+mj-lt"/>
              </a:rPr>
              <a:t>. 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rgbClr val="C00000"/>
                </a:solidFill>
                <a:latin typeface="+mj-lt"/>
              </a:rPr>
              <a:t>Ti, kteří jsou v produktivním věku, platí svými příspěvky na důchody stávajícím penzistům.  Až se v důchodu ocitnou sami, očekávají, že jim budou na důchody platit ti, kteří v mezidobí dospějí a budou vydělávat. Tohle očekávání se ale nemusí naplnit.</a:t>
            </a:r>
          </a:p>
          <a:p>
            <a:pPr marL="0" indent="0">
              <a:buNone/>
            </a:pPr>
            <a:r>
              <a:rPr lang="cs-CZ" altLang="cs-CZ" sz="2200" b="1" dirty="0">
                <a:latin typeface="+mj-lt"/>
              </a:rPr>
              <a:t>Ve společnostech orientovaných na konzum převažuje hodnota vydělávat (a utrácet) peníze nad hodnotou mít děti a pečovat o ně.  </a:t>
            </a:r>
            <a:r>
              <a:rPr lang="cs-CZ" altLang="cs-CZ" sz="2200" dirty="0">
                <a:latin typeface="+mj-lt"/>
              </a:rPr>
              <a:t>To je případ  téměř všech  evropských zemí.  </a:t>
            </a:r>
          </a:p>
          <a:p>
            <a:pPr marL="0" indent="0">
              <a:buNone/>
            </a:pPr>
            <a:r>
              <a:rPr lang="cs-CZ" altLang="cs-CZ" sz="2200" dirty="0">
                <a:solidFill>
                  <a:srgbClr val="90C226"/>
                </a:solidFill>
                <a:latin typeface="+mj-lt"/>
              </a:rPr>
              <a:t>S výjimkou Francie s tradičně robustní rodinnou politikou.</a:t>
            </a:r>
          </a:p>
        </p:txBody>
      </p:sp>
    </p:spTree>
    <p:extLst>
      <p:ext uri="{BB962C8B-B14F-4D97-AF65-F5344CB8AC3E}">
        <p14:creationId xmlns:p14="http://schemas.microsoft.com/office/powerpoint/2010/main" val="17732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-364066" y="6223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 smtClean="0">
                <a:solidFill>
                  <a:srgbClr val="90C226"/>
                </a:solidFill>
              </a:rPr>
              <a:t>Uplatnění tradičního konceptu zásluhovosti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3668" y="1371601"/>
            <a:ext cx="9144000" cy="4937125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 3" pitchFamily="18" charset="2"/>
              <a:buNone/>
            </a:pPr>
            <a:r>
              <a:rPr lang="cs-CZ" altLang="cs-CZ" sz="2400" dirty="0" smtClean="0">
                <a:solidFill>
                  <a:srgbClr val="C00000"/>
                </a:solidFill>
                <a:latin typeface="+mj-lt"/>
              </a:rPr>
              <a:t>Paní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Červená vychovala dvě děti, </a:t>
            </a:r>
            <a:r>
              <a:rPr lang="cs-CZ" altLang="cs-CZ" sz="2400" dirty="0">
                <a:solidFill>
                  <a:srgbClr val="90C226"/>
                </a:solidFill>
                <a:latin typeface="+mj-lt"/>
              </a:rPr>
              <a:t>paní Zelená děti neměla.</a:t>
            </a:r>
            <a:r>
              <a:rPr lang="cs-CZ" altLang="cs-CZ" sz="2400" dirty="0">
                <a:latin typeface="+mj-lt"/>
              </a:rPr>
              <a:t> Obě odešly do důchodu v době, kdy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děti paní Červené začaly vydělávat a tedy i přispívat do průběžného důchodového systému.</a:t>
            </a:r>
            <a:r>
              <a:rPr lang="cs-CZ" altLang="cs-CZ" sz="2400" dirty="0">
                <a:latin typeface="+mj-lt"/>
              </a:rPr>
              <a:t> Jejich příspěvek se tedy rozdělí mezi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paní Červenou </a:t>
            </a:r>
            <a:r>
              <a:rPr lang="cs-CZ" altLang="cs-CZ" sz="2400" dirty="0">
                <a:latin typeface="+mj-lt"/>
              </a:rPr>
              <a:t>a </a:t>
            </a:r>
            <a:r>
              <a:rPr lang="cs-CZ" altLang="cs-CZ" sz="2400" dirty="0">
                <a:solidFill>
                  <a:srgbClr val="90C226"/>
                </a:solidFill>
                <a:latin typeface="+mj-lt"/>
              </a:rPr>
              <a:t>paní Zelenou</a:t>
            </a:r>
            <a:r>
              <a:rPr lang="cs-CZ" altLang="cs-CZ" sz="2400" dirty="0">
                <a:latin typeface="+mj-lt"/>
              </a:rPr>
              <a:t>, i když </a:t>
            </a:r>
            <a:r>
              <a:rPr lang="cs-CZ" altLang="cs-CZ" sz="2400" dirty="0">
                <a:solidFill>
                  <a:srgbClr val="90C226"/>
                </a:solidFill>
                <a:latin typeface="+mj-lt"/>
              </a:rPr>
              <a:t>paní Zelená se na jejich výchově vůbec nepodílela.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Paní Červená ale musela navíc vynaložit na výchovu svých dvou dětí několik miliónů korun, </a:t>
            </a:r>
            <a:r>
              <a:rPr lang="cs-CZ" altLang="cs-CZ" sz="2400" dirty="0">
                <a:solidFill>
                  <a:srgbClr val="90C226"/>
                </a:solidFill>
                <a:latin typeface="+mj-lt"/>
              </a:rPr>
              <a:t>které mohla paní Zelená naopak investovat do zajištění svého stáří – nákupem bytu či jiné nemovitosti, penzijním připojištěním, nebo si je mohla jednoduše uspořit.</a:t>
            </a:r>
            <a:r>
              <a:rPr lang="cs-CZ" altLang="cs-CZ" sz="2400" dirty="0">
                <a:solidFill>
                  <a:srgbClr val="00B050"/>
                </a:solidFill>
                <a:latin typeface="+mj-lt"/>
              </a:rPr>
              <a:t>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Paní Červenou starost o její děti omezovala v dalším vzdělávání a pracovním uplatnění, </a:t>
            </a:r>
            <a:r>
              <a:rPr lang="cs-CZ" altLang="cs-CZ" sz="2400" dirty="0" smtClean="0">
                <a:solidFill>
                  <a:srgbClr val="C00000"/>
                </a:solidFill>
                <a:latin typeface="+mj-lt"/>
              </a:rPr>
              <a:t>a </a:t>
            </a:r>
            <a:r>
              <a:rPr lang="cs-CZ" altLang="cs-CZ" sz="2400" dirty="0">
                <a:solidFill>
                  <a:srgbClr val="C00000"/>
                </a:solidFill>
                <a:latin typeface="+mj-lt"/>
              </a:rPr>
              <a:t>poněvadž méně vydělávala, bude mít i nižší důchod…</a:t>
            </a:r>
          </a:p>
        </p:txBody>
      </p:sp>
    </p:spTree>
    <p:extLst>
      <p:ext uri="{BB962C8B-B14F-4D97-AF65-F5344CB8AC3E}">
        <p14:creationId xmlns:p14="http://schemas.microsoft.com/office/powerpoint/2010/main" val="9094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336" y="114300"/>
            <a:ext cx="11644064" cy="495300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Uplatnění širšího konceptu zásluhovosti: </a:t>
            </a:r>
            <a:br>
              <a:rPr lang="cs-CZ" sz="2800" dirty="0" smtClean="0"/>
            </a:br>
            <a:r>
              <a:rPr lang="cs-CZ" sz="2800" dirty="0" smtClean="0"/>
              <a:t>uvnitř důchodového systému</a:t>
            </a:r>
            <a:r>
              <a:rPr lang="cs-CZ" sz="2800" dirty="0"/>
              <a:t>, vně </a:t>
            </a:r>
            <a:r>
              <a:rPr lang="cs-CZ" sz="2800" dirty="0" smtClean="0"/>
              <a:t>něj, či simultánně?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68643382"/>
              </p:ext>
            </p:extLst>
          </p:nvPr>
        </p:nvGraphicFramePr>
        <p:xfrm>
          <a:off x="446336" y="1028700"/>
          <a:ext cx="9571608" cy="569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024"/>
                <a:gridCol w="2930255"/>
                <a:gridCol w="3625329"/>
              </a:tblGrid>
              <a:tr h="145988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 důchodovém systému </a:t>
                      </a:r>
                    </a:p>
                    <a:p>
                      <a:pPr algn="ctr"/>
                      <a:r>
                        <a:rPr lang="cs-CZ" sz="2000" dirty="0" smtClean="0"/>
                        <a:t>s okamžitým efektem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 důchodovém systému </a:t>
                      </a:r>
                    </a:p>
                    <a:p>
                      <a:pPr algn="ctr"/>
                      <a:r>
                        <a:rPr lang="cs-CZ" sz="2000" dirty="0" smtClean="0"/>
                        <a:t>po</a:t>
                      </a:r>
                      <a:r>
                        <a:rPr lang="cs-CZ" sz="2000" baseline="0" dirty="0" smtClean="0"/>
                        <a:t> odchodu rodičů do důchodu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Mimo </a:t>
                      </a:r>
                    </a:p>
                    <a:p>
                      <a:pPr algn="ctr"/>
                      <a:r>
                        <a:rPr lang="cs-CZ" sz="2000" dirty="0" smtClean="0"/>
                        <a:t>důchodový systém</a:t>
                      </a:r>
                      <a:endParaRPr lang="cs-CZ" sz="2000" dirty="0"/>
                    </a:p>
                  </a:txBody>
                  <a:tcPr/>
                </a:tc>
              </a:tr>
              <a:tr h="1840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1" baseline="0" dirty="0" smtClean="0"/>
                        <a:t>Diferenciace příspěvků na sociální pojištění podle počtu vyživovaných dětí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baseline="0" dirty="0" smtClean="0"/>
                        <a:t>(nyní v procesu přípravy zákona)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Navýšení zásluhové části důchodu za každé dítě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Přídavky na děti vyplácené univerzálně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všem rodičům (s možnosti diferenciace jejich výše s ohledem na příjem rodičů a věk dětí)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8816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Vdovské, vdovecké a sirotčí důchody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Přímá asignace části pojistného</a:t>
                      </a:r>
                      <a:r>
                        <a:rPr lang="cs-CZ" sz="2000" baseline="0" dirty="0" smtClean="0"/>
                        <a:t> rodičům v důchodu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Posílení kapacity veřejných předškolních zařízení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i="1" dirty="0" smtClean="0"/>
                        <a:t>Prodloužení náhradní doby pojištění za péči o dítě nebo o osobu bezmocnou či závislou</a:t>
                      </a:r>
                      <a:endParaRPr lang="cs-CZ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Státní plat za péči o dítě do určitého věku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8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215900" y="127000"/>
            <a:ext cx="9118600" cy="5461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400" dirty="0" smtClean="0"/>
              <a:t>Demografické vývojové trendy, Česká republika 1990 – 2065</a:t>
            </a: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87364" y="615157"/>
          <a:ext cx="8732836" cy="5764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4" name="Obdélník 6"/>
          <p:cNvSpPr>
            <a:spLocks noChangeArrowheads="1"/>
          </p:cNvSpPr>
          <p:nvPr/>
        </p:nvSpPr>
        <p:spPr bwMode="auto">
          <a:xfrm>
            <a:off x="487364" y="6379369"/>
            <a:ext cx="2016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Gill Sans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</a:rPr>
              <a:t>Zdroj: ČSÚ 2009</a:t>
            </a:r>
          </a:p>
        </p:txBody>
      </p:sp>
    </p:spTree>
    <p:extLst>
      <p:ext uri="{BB962C8B-B14F-4D97-AF65-F5344CB8AC3E}">
        <p14:creationId xmlns:p14="http://schemas.microsoft.com/office/powerpoint/2010/main" val="328866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5828" y="324148"/>
            <a:ext cx="8136904" cy="604867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3200" dirty="0" smtClean="0">
                <a:solidFill>
                  <a:srgbClr val="92D050"/>
                </a:solidFill>
              </a:rPr>
              <a:t>Minulý vývoj a současný stav starobních důchodů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dirty="0">
              <a:solidFill>
                <a:srgbClr val="92D05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400" dirty="0"/>
              <a:t>vývoj náhradového </a:t>
            </a:r>
            <a:r>
              <a:rPr lang="cs-CZ" sz="2400" dirty="0" smtClean="0"/>
              <a:t>poměru (poměru průměrné </a:t>
            </a:r>
            <a:r>
              <a:rPr lang="cs-CZ" sz="2400" dirty="0"/>
              <a:t>nominální mzdy a průměrného starobního </a:t>
            </a:r>
            <a:r>
              <a:rPr lang="cs-CZ" sz="2400" dirty="0" smtClean="0"/>
              <a:t>důchodu)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vývoj indexů životních nákladů domácností celkem a důchodců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vývoj výdajů na důchody jako procenta HDP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srovnání povinných sociálních příspěvků </a:t>
            </a:r>
            <a:br>
              <a:rPr lang="cs-CZ" sz="2400" dirty="0"/>
            </a:br>
            <a:r>
              <a:rPr lang="cs-CZ" sz="2400" dirty="0"/>
              <a:t>zaměstnanců a OSVČ v roce 2016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Jak se vede starobním </a:t>
            </a:r>
            <a:r>
              <a:rPr lang="cs-CZ" sz="2400" dirty="0" smtClean="0"/>
              <a:t>důchodcům</a:t>
            </a:r>
            <a:r>
              <a:rPr lang="cs-CZ" sz="2400" dirty="0"/>
              <a:t>?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39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37" y="404665"/>
            <a:ext cx="8352927" cy="5616623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13421" y="6021288"/>
            <a:ext cx="8496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7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03378" y="2074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80" y="207422"/>
            <a:ext cx="8476593" cy="594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600" y="6148919"/>
            <a:ext cx="79153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3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1" y="228600"/>
            <a:ext cx="856895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25252" y="606124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6200" y="2944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92D050"/>
                </a:solidFill>
              </a:rPr>
              <a:t>Srovnání povinných sociálních příspěvků </a:t>
            </a:r>
            <a:br>
              <a:rPr lang="cs-CZ" sz="2800" dirty="0">
                <a:solidFill>
                  <a:srgbClr val="92D050"/>
                </a:solidFill>
              </a:rPr>
            </a:br>
            <a:r>
              <a:rPr lang="cs-CZ" sz="2800" dirty="0">
                <a:solidFill>
                  <a:srgbClr val="92D050"/>
                </a:solidFill>
              </a:rPr>
              <a:t>zaměstnanců a OSVČ v roce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3756" y="1271106"/>
            <a:ext cx="8964488" cy="500644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Minimální příspěvek OSVČ do sociálního pojištění: 1 688,-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(29,2 % z minimálního vyměřovacího základu 6 752,- Kč)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 </a:t>
            </a:r>
            <a:r>
              <a:rPr lang="cs-CZ" sz="2400" b="1" dirty="0">
                <a:solidFill>
                  <a:srgbClr val="C00000"/>
                </a:solidFill>
              </a:rPr>
              <a:t>Průměrný příspěvek OSVČ do sociálního pojištění: 2 363,-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(cca 140 % minimálního vyměřovacího základu dle dat z posledních let)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Průměrný příspěvek zaměstnance a jeho zaměstnavatele 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</a:rPr>
              <a:t>do sociálního pojištění: 7 886,- Kč</a:t>
            </a:r>
            <a:endParaRPr lang="cs-CZ" sz="2400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(29,2 % z průměrné hrubé mzdy 27 006,- Kč)</a:t>
            </a:r>
            <a:r>
              <a:rPr lang="cs-CZ" sz="2400" b="1" dirty="0"/>
              <a:t> 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800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i="1" dirty="0">
                <a:solidFill>
                  <a:srgbClr val="0070C0"/>
                </a:solidFill>
              </a:rPr>
              <a:t>Minimální příspěvek OSVČ do sociálního pojištění bude činit 21,4 %, průměrný příspěvek OSVČ pak cca 30 % příspěvku za zaměstnance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43756" y="6277549"/>
            <a:ext cx="8003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Odborná komise pro důchodovou reformu 2016, </a:t>
            </a:r>
            <a:r>
              <a:rPr lang="cs-CZ" altLang="cs-C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www.duchodova-komise.cz</a:t>
            </a:r>
            <a:endParaRPr lang="cs-CZ" altLang="cs-CZ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914" y="459475"/>
            <a:ext cx="8596668" cy="1320800"/>
          </a:xfrm>
        </p:spPr>
        <p:txBody>
          <a:bodyPr/>
          <a:lstStyle/>
          <a:p>
            <a:r>
              <a:rPr lang="cs-CZ" sz="2800" dirty="0" smtClean="0"/>
              <a:t>Český důchodový systém a jeho reformy</a:t>
            </a:r>
            <a:br>
              <a:rPr lang="cs-CZ" sz="2800" dirty="0" smtClean="0"/>
            </a:br>
            <a:r>
              <a:rPr lang="cs-CZ" sz="2800" i="1" dirty="0" smtClean="0"/>
              <a:t>sub </a:t>
            </a:r>
            <a:r>
              <a:rPr lang="cs-CZ" sz="2800" i="1" dirty="0" err="1" smtClean="0"/>
              <a:t>specie</a:t>
            </a:r>
            <a:r>
              <a:rPr lang="cs-CZ" sz="2800" i="1" dirty="0" smtClean="0"/>
              <a:t> </a:t>
            </a:r>
            <a:r>
              <a:rPr lang="cs-CZ" sz="2800" dirty="0" smtClean="0"/>
              <a:t>oboru veřejná politika: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914" y="21605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Co o důchodovém systému víme, co nevíme, a kde bloudíme?</a:t>
            </a:r>
          </a:p>
          <a:p>
            <a:r>
              <a:rPr lang="cs-CZ" sz="2800" dirty="0" smtClean="0"/>
              <a:t>Důchodové komise 2004 - 2016</a:t>
            </a:r>
          </a:p>
          <a:p>
            <a:r>
              <a:rPr lang="cs-CZ" sz="2800" dirty="0" smtClean="0"/>
              <a:t>Minulost a současnost českého důchodového systému</a:t>
            </a:r>
          </a:p>
          <a:p>
            <a:r>
              <a:rPr lang="cs-CZ" sz="2800" dirty="0" smtClean="0"/>
              <a:t>Konceptuální tápání</a:t>
            </a:r>
          </a:p>
          <a:p>
            <a:r>
              <a:rPr lang="cs-CZ" sz="2800" dirty="0" smtClean="0"/>
              <a:t>Návrhy Odborné komise pro důchodovou reformu</a:t>
            </a:r>
          </a:p>
          <a:p>
            <a:r>
              <a:rPr lang="cs-CZ" sz="2800" dirty="0" smtClean="0"/>
              <a:t>Politické váhání</a:t>
            </a:r>
          </a:p>
          <a:p>
            <a:r>
              <a:rPr lang="cs-CZ" sz="2800" dirty="0" smtClean="0"/>
              <a:t>Výzvy budoucnosti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88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0233" y="188640"/>
            <a:ext cx="7749480" cy="504056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solidFill>
                  <a:srgbClr val="92D050"/>
                </a:solidFill>
              </a:rPr>
              <a:t>Jak se vede starobním důchodcům?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412" y="811312"/>
            <a:ext cx="8681088" cy="618487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000" dirty="0">
                <a:solidFill>
                  <a:srgbClr val="CC6600"/>
                </a:solidFill>
              </a:rPr>
              <a:t>Rok 2015</a:t>
            </a:r>
            <a:r>
              <a:rPr lang="cs-CZ" sz="2000" dirty="0" smtClean="0">
                <a:solidFill>
                  <a:srgbClr val="CC6600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>
              <a:solidFill>
                <a:srgbClr val="CC66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cs-CZ" sz="2000" dirty="0"/>
              <a:t>Průměrná výše důchodu činila 10 994.- Kč. Dosáhla na ni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/>
              <a:t>     necelá polovina důchodců.</a:t>
            </a:r>
          </a:p>
          <a:p>
            <a:pPr algn="just">
              <a:spcBef>
                <a:spcPts val="0"/>
              </a:spcBef>
            </a:pPr>
            <a:r>
              <a:rPr lang="cs-CZ" sz="2000" dirty="0"/>
              <a:t>Přivydělávalo si kolem 160 tisíc starobních důchodců, z toho téměř 100 tisíc ve věku 65 let a více. Za 20 let jejich počet vzrostl trojnásobně…</a:t>
            </a:r>
          </a:p>
          <a:p>
            <a:pPr algn="just">
              <a:spcBef>
                <a:spcPts val="0"/>
              </a:spcBef>
            </a:pPr>
            <a:r>
              <a:rPr lang="cs-CZ" sz="2000" dirty="0" smtClean="0"/>
              <a:t>„Příjmovou chudobou“ </a:t>
            </a:r>
            <a:r>
              <a:rPr lang="cs-CZ" sz="2000" dirty="0"/>
              <a:t>bylo ohroženo 9,7 % obyvatel ČR, mezi starobními důchodci to bylo 7,4 %. Vzhledem k celkovému počtu starobních důchodců jich bylo mezi všemi obyvateli ohroženými chudobou plných 17 %.</a:t>
            </a:r>
          </a:p>
          <a:p>
            <a:pPr algn="just"/>
            <a:r>
              <a:rPr lang="cs-CZ" sz="2000" dirty="0"/>
              <a:t>Po zahrnutí důchodů bylo ohroženo </a:t>
            </a:r>
            <a:r>
              <a:rPr lang="cs-CZ" sz="2000" dirty="0" smtClean="0"/>
              <a:t>„příjmovou chudobou“ </a:t>
            </a:r>
            <a:r>
              <a:rPr lang="cs-CZ" sz="2000" dirty="0"/>
              <a:t>20,2 % domácností starobních důchodců. Po zohlednění dalších sociálních dávek zůstalo ohroženo </a:t>
            </a:r>
            <a:r>
              <a:rPr lang="cs-CZ" sz="2000" dirty="0" smtClean="0"/>
              <a:t>„příjmovou chudobou“ </a:t>
            </a:r>
            <a:r>
              <a:rPr lang="cs-CZ" sz="2000" dirty="0"/>
              <a:t>11,5 % těchto domácností.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CC6600"/>
                </a:solidFill>
              </a:rPr>
              <a:t>Rok 2016:</a:t>
            </a:r>
          </a:p>
          <a:p>
            <a:pPr algn="just"/>
            <a:r>
              <a:rPr lang="cs-CZ" sz="2000" dirty="0"/>
              <a:t>Exekuci na důchod mělo v červnu tohoto roku uvaleno 84 699 důchodců. Průměrná výše srážky ze všech druhů důchodu v tomto měsíci činila 1 902.- Kč. Exekucí na důchod přibylo. Bylo jich o 9400 víc než na konci roku 2014. Za posledních deset let se počet zvedl 2,7krát.</a:t>
            </a:r>
          </a:p>
        </p:txBody>
      </p:sp>
    </p:spTree>
    <p:extLst>
      <p:ext uri="{BB962C8B-B14F-4D97-AF65-F5344CB8AC3E}">
        <p14:creationId xmlns:p14="http://schemas.microsoft.com/office/powerpoint/2010/main" val="25119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800" y="540214"/>
            <a:ext cx="8229600" cy="539286"/>
          </a:xfrm>
        </p:spPr>
        <p:txBody>
          <a:bodyPr/>
          <a:lstStyle/>
          <a:p>
            <a:r>
              <a:rPr lang="cs-CZ" sz="2800" dirty="0">
                <a:solidFill>
                  <a:srgbClr val="90C226"/>
                </a:solidFill>
              </a:rPr>
              <a:t>Problémy dosavadních důchodových reforem</a:t>
            </a:r>
            <a:endParaRPr lang="en-US" sz="2800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3800" y="1219200"/>
            <a:ext cx="8596668" cy="5143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+mj-lt"/>
              </a:rPr>
              <a:t>S</a:t>
            </a:r>
            <a:r>
              <a:rPr lang="cs-CZ" sz="2400" dirty="0">
                <a:latin typeface="+mj-lt"/>
              </a:rPr>
              <a:t> výjimkou ustavení 3. pilíře v polovině 90. let nebylo nikdy dosaženo celospolečenského konsensu na zásadnějších a trvalejších reformách českého důchodového systému. </a:t>
            </a:r>
            <a:endParaRPr lang="cs-CZ" sz="2400" dirty="0" smtClean="0">
              <a:latin typeface="+mj-lt"/>
            </a:endParaRPr>
          </a:p>
          <a:p>
            <a:pPr marL="0" indent="0">
              <a:buNone/>
            </a:pPr>
            <a:r>
              <a:rPr lang="cs-CZ" sz="2400" dirty="0" smtClean="0">
                <a:latin typeface="+mj-lt"/>
              </a:rPr>
              <a:t>S</a:t>
            </a:r>
            <a:r>
              <a:rPr lang="cs-CZ" sz="2400" dirty="0">
                <a:latin typeface="+mj-lt"/>
              </a:rPr>
              <a:t> touto výjimkou (a s výjimkou – ostatně brzy ukončeného - 2. pilíře) měly všechny změny povahu </a:t>
            </a:r>
            <a:endParaRPr lang="cs-CZ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+mj-lt"/>
              </a:rPr>
              <a:t>změn </a:t>
            </a:r>
            <a:r>
              <a:rPr lang="cs-CZ" sz="2400" dirty="0">
                <a:latin typeface="+mj-lt"/>
              </a:rPr>
              <a:t>v systému (parametrických změn), nikoliv </a:t>
            </a:r>
            <a:endParaRPr lang="cs-CZ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+mj-lt"/>
              </a:rPr>
              <a:t>na </a:t>
            </a:r>
            <a:r>
              <a:rPr lang="cs-CZ" sz="2400" dirty="0">
                <a:latin typeface="+mj-lt"/>
              </a:rPr>
              <a:t>systému (</a:t>
            </a:r>
            <a:r>
              <a:rPr lang="cs-CZ" sz="2400" dirty="0" smtClean="0">
                <a:latin typeface="+mj-lt"/>
              </a:rPr>
              <a:t>strukturálních, paradigmatických </a:t>
            </a:r>
            <a:r>
              <a:rPr lang="cs-CZ" sz="2400" dirty="0">
                <a:latin typeface="+mj-lt"/>
              </a:rPr>
              <a:t>změn</a:t>
            </a:r>
            <a:r>
              <a:rPr lang="cs-CZ" sz="2400" dirty="0" smtClean="0">
                <a:latin typeface="+mj-lt"/>
              </a:rPr>
              <a:t>).</a:t>
            </a:r>
            <a:endParaRPr lang="en-US" sz="2400" dirty="0">
              <a:latin typeface="+mj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268" y="4368552"/>
            <a:ext cx="4060371" cy="2133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103932"/>
            <a:ext cx="8686800" cy="576064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Návrhy Odborné komise pro důchodovou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0100" y="553120"/>
            <a:ext cx="8337104" cy="734481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b="1" dirty="0" smtClean="0">
                <a:solidFill>
                  <a:srgbClr val="CC6600"/>
                </a:solidFill>
              </a:rPr>
              <a:t>Schválené vládou a promítnuté do přijatých zákonů: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První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Návrh revizního systému nastavení hranice důchodového věku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Druhý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Návrh způsobu ukončení systému důchodového spoření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Třetí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Rozšíření osvobození od daně z příjmů i na výplaty penzí prováděné po dobu nejméně 10 let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Snížení minimálního věku pro účast z 18 na 0 let</a:t>
            </a:r>
          </a:p>
          <a:p>
            <a:pPr>
              <a:spcBef>
                <a:spcPts val="600"/>
              </a:spcBef>
            </a:pPr>
            <a:r>
              <a:rPr lang="cs-CZ" dirty="0"/>
              <a:t>Zvýšení limitu pro </a:t>
            </a:r>
            <a:r>
              <a:rPr lang="cs-CZ" dirty="0" smtClean="0"/>
              <a:t>kolektivní investování </a:t>
            </a:r>
            <a:r>
              <a:rPr lang="cs-CZ" dirty="0"/>
              <a:t>do standardních </a:t>
            </a:r>
            <a:r>
              <a:rPr lang="cs-CZ" dirty="0" smtClean="0"/>
              <a:t>fondů z </a:t>
            </a:r>
            <a:r>
              <a:rPr lang="cs-CZ" dirty="0"/>
              <a:t>35 na </a:t>
            </a:r>
            <a:r>
              <a:rPr lang="cs-CZ" dirty="0" smtClean="0"/>
              <a:t>40% (nakonec zvýšeno na 60%) a do speciálních </a:t>
            </a:r>
            <a:r>
              <a:rPr lang="cs-CZ" dirty="0"/>
              <a:t>fondů z 5 na 10</a:t>
            </a:r>
            <a:r>
              <a:rPr lang="cs-CZ" dirty="0" smtClean="0"/>
              <a:t>% (nakonec zvýšeno na 20%) z </a:t>
            </a:r>
            <a:r>
              <a:rPr lang="cs-CZ" dirty="0"/>
              <a:t>hodnoty majetku v účastnickém fondu. </a:t>
            </a:r>
          </a:p>
          <a:p>
            <a:pPr>
              <a:spcBef>
                <a:spcPts val="600"/>
              </a:spcBef>
            </a:pPr>
            <a:r>
              <a:rPr lang="cs-CZ" dirty="0"/>
              <a:t>Změnit povinnost ČNB odejmout povolení z důvodu neplnění stávajících zákonných požadavků na uvážení dohledového orgánu při posouzení individuální situace účastnického fondu. </a:t>
            </a:r>
            <a:endParaRPr lang="cs-CZ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CC6600"/>
                </a:solidFill>
              </a:rPr>
              <a:t>Schválené </a:t>
            </a:r>
            <a:r>
              <a:rPr lang="cs-CZ" b="1" dirty="0" smtClean="0">
                <a:solidFill>
                  <a:srgbClr val="CC6600"/>
                </a:solidFill>
              </a:rPr>
              <a:t>vládou, v současné době v legislativním procesu: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>
                <a:solidFill>
                  <a:srgbClr val="CC6600"/>
                </a:solidFill>
              </a:rPr>
              <a:t>První pilíř: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Diferenciace sazeb pojistných odvodů pro rodiny s dětmi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1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689" y="110828"/>
            <a:ext cx="8579296" cy="576064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Návrhy Odborné komise pro důchodovou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689" y="686892"/>
            <a:ext cx="8702757" cy="658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C6600"/>
                </a:solidFill>
              </a:rPr>
              <a:t>Schválené Odbornou komisí, projednávání přerušeno na úrovni </a:t>
            </a:r>
            <a:r>
              <a:rPr lang="cs-CZ" b="1" dirty="0" smtClean="0">
                <a:solidFill>
                  <a:srgbClr val="CC6600"/>
                </a:solidFill>
              </a:rPr>
              <a:t>MPSV ČR: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C6600"/>
                </a:solidFill>
              </a:rPr>
              <a:t>První pilíř</a:t>
            </a:r>
          </a:p>
          <a:p>
            <a:r>
              <a:rPr lang="cs-CZ" dirty="0" smtClean="0"/>
              <a:t>Sdílení </a:t>
            </a:r>
            <a:r>
              <a:rPr lang="cs-CZ" dirty="0"/>
              <a:t>vyměřovacích základů manželů pro uplatnění důchodových nároků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C6600"/>
                </a:solidFill>
              </a:rPr>
              <a:t>Navržené pracovními týmy, neschválené plénem Odborné </a:t>
            </a:r>
            <a:r>
              <a:rPr lang="cs-CZ" b="1" dirty="0" smtClean="0">
                <a:solidFill>
                  <a:srgbClr val="CC6600"/>
                </a:solidFill>
              </a:rPr>
              <a:t>komise:</a:t>
            </a:r>
          </a:p>
          <a:p>
            <a:pPr marL="0" indent="0">
              <a:buNone/>
            </a:pPr>
            <a:r>
              <a:rPr lang="cs-CZ" dirty="0">
                <a:solidFill>
                  <a:srgbClr val="CC6600"/>
                </a:solidFill>
              </a:rPr>
              <a:t>První pilíř</a:t>
            </a:r>
          </a:p>
          <a:p>
            <a:r>
              <a:rPr lang="cs-CZ" dirty="0" smtClean="0"/>
              <a:t>Snížení </a:t>
            </a:r>
            <a:r>
              <a:rPr lang="cs-CZ" dirty="0"/>
              <a:t>spodní hranice měsíčního příspěvku pro nárok na státní podporu z 300 na 100 Kč pro osoby do 26 let.</a:t>
            </a:r>
          </a:p>
          <a:p>
            <a:r>
              <a:rPr lang="cs-CZ" dirty="0"/>
              <a:t>Stanovení indexu růstu cen, od něhož se odvíjí minimální valorizace procentní výměry důchodů, podle vyššího z obou indexů: indexu spotřebitelských cen (životních nákladů) domácností a indexu spotřebitelských cen (životních nákladů) domácností důchodců. </a:t>
            </a:r>
          </a:p>
          <a:p>
            <a:r>
              <a:rPr lang="cs-CZ" dirty="0"/>
              <a:t>Stanovení minimální valorizace průměrného starobního důchodu představující úhrn částky, o kterou se zvýší základní výměra důchodu, a částky, o kterou se zvýší procentní výměra důchodu, ve výši součtu stanoveného růstu cen a jedné poloviny růstu reálné mzdy. </a:t>
            </a: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1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354013"/>
            <a:ext cx="8859838" cy="509587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600" dirty="0">
                <a:solidFill>
                  <a:srgbClr val="90C226"/>
                </a:solidFill>
              </a:rPr>
              <a:t>„Problém chudoby je problémem bohatých!“ (Ivo Možný)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023939"/>
            <a:ext cx="9194800" cy="565626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Organizace pro hospodářskou spolupráci a rozvoj (OECD) doporučuje: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b="1" i="1" dirty="0">
                <a:solidFill>
                  <a:schemeClr val="accent5"/>
                </a:solidFill>
              </a:rPr>
              <a:t>„Je třeba usilovat o dlouhodobou fiskální a sociální udržitelnost důchodového systému.“ </a:t>
            </a:r>
            <a:r>
              <a:rPr lang="cs-CZ" sz="3100" b="1" i="1" dirty="0" smtClean="0">
                <a:solidFill>
                  <a:schemeClr val="accent5"/>
                </a:solidFill>
              </a:rPr>
              <a:t>              </a:t>
            </a:r>
            <a:r>
              <a:rPr lang="cs-CZ" sz="3100" dirty="0" smtClean="0"/>
              <a:t>Anna </a:t>
            </a:r>
            <a:r>
              <a:rPr lang="cs-CZ" sz="3100" dirty="0"/>
              <a:t>Cristina </a:t>
            </a:r>
            <a:r>
              <a:rPr lang="cs-CZ" sz="3100" dirty="0" err="1"/>
              <a:t>D’Addio</a:t>
            </a:r>
            <a:r>
              <a:rPr lang="cs-CZ" sz="3100" dirty="0"/>
              <a:t> na konferenci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 </a:t>
            </a:r>
            <a:r>
              <a:rPr lang="cs-CZ" sz="3100" i="1" dirty="0"/>
              <a:t>„Sociální pojištění – tradice, jistota, budoucnost“</a:t>
            </a:r>
            <a:r>
              <a:rPr lang="cs-CZ" sz="31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100" dirty="0"/>
              <a:t>v Praze dne 6. 11. 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cs-CZ" altLang="cs-CZ" sz="1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</a:t>
            </a: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ověřenou skutečností, že rozevírající se nůžky mezi bohatými a chudými vedou k růstu napětí ve společnosti a k vyššímu výskytu sociálně patologických jevů – rozvratu rodin, kriminality, růstu xenofobních nálad, politické nestability a extremismu.</a:t>
            </a:r>
            <a:r>
              <a:rPr lang="cs-CZ" altLang="cs-CZ" sz="3100" b="1" dirty="0">
                <a:solidFill>
                  <a:srgbClr val="DA581E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solidFill>
                  <a:schemeClr val="accent5"/>
                </a:solidFill>
              </a:rPr>
              <a:t>Klíčovým nástrojem zajišťujícím legitimitu společenského uspořádání založenou na politické demokracii a tržní ekonomice je fungující sociální stát.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Tak je chápán i</a:t>
            </a:r>
            <a:r>
              <a:rPr lang="cs-CZ" altLang="cs-CZ" sz="3100" dirty="0"/>
              <a:t> </a:t>
            </a:r>
            <a:r>
              <a:rPr lang="cs-CZ" altLang="cs-CZ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 </a:t>
            </a:r>
            <a:r>
              <a:rPr lang="cs-CZ" altLang="cs-CZ" sz="3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Sociální doktríně České republiky</a:t>
            </a:r>
            <a:r>
              <a:rPr lang="cs-CZ" altLang="cs-CZ" sz="3100" b="1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altLang="cs-CZ" sz="3100" dirty="0">
                <a:hlinkClick r:id="rId2"/>
              </a:rPr>
              <a:t>http://</a:t>
            </a:r>
            <a:r>
              <a:rPr lang="cs-CZ" altLang="cs-CZ" sz="3100" dirty="0" smtClean="0">
                <a:hlinkClick r:id="rId2"/>
              </a:rPr>
              <a:t>www.sds.cz/docs/prectete/e_kolekt/soc_dokt.htm</a:t>
            </a:r>
            <a:endParaRPr lang="cs-CZ" altLang="cs-CZ" sz="31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6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600" b="1" dirty="0"/>
          </a:p>
          <a:p>
            <a:pPr marL="571500" indent="-571500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10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196" y="264840"/>
            <a:ext cx="3617404" cy="61230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90C226"/>
                </a:solidFill>
              </a:rPr>
              <a:t>Otázky politikům…</a:t>
            </a:r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196" y="877144"/>
            <a:ext cx="8856984" cy="604237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3800" b="1" dirty="0"/>
              <a:t>Jsou reformy DS nutné? Zdá se, že existuje široká politická shoda, že ano:</a:t>
            </a:r>
            <a:r>
              <a:rPr lang="cs-CZ" sz="3800" dirty="0"/>
              <a:t> důchodový systém neodpovídá ani nárokům současnosti, ani nárokům předvídatelné budoucnosti. </a:t>
            </a:r>
            <a:r>
              <a:rPr lang="cs-CZ" sz="4500" b="1" dirty="0">
                <a:solidFill>
                  <a:srgbClr val="C00000"/>
                </a:solidFill>
              </a:rPr>
              <a:t>Ale jaké reformy???</a:t>
            </a:r>
            <a:endParaRPr lang="cs-CZ" sz="45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i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Má první průběžný důchodový pilíř zohledňovat neplacenou péči o děti jako zásadní přínos pro jeho dlouhodobou udržitelnost?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upravovat parametry důchodového systému (např. valorizaci, náhradní doby, potřebnou dobu pojištění)? Pokud ano, kterých, proč a jak? 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Chceme kromě parametrických úprav důchodového systému připravovat i jeho zásadnější strukturální reformy?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měnit postavení pojistných a nepojistných dávek v sociálním systému? Pokud ano, kterých, proč a jak?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Chceme simultánně reformovat daňový a důchodový systém tak, abychom zajistili důchodovému systému dostatečný příjem a zároveň podpořili hospodářský růst?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Jsme připraveni zvyšovat podíl výdajů na důchodový systém na HDP?  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4000" i="1" dirty="0"/>
              <a:t>Podpoříme zavedení veřejně spravované ´prémiové penze´?</a:t>
            </a:r>
            <a:endParaRPr lang="cs-CZ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334" y="0"/>
            <a:ext cx="8596668" cy="5207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… a jejich odpovědi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788695"/>
              </p:ext>
            </p:extLst>
          </p:nvPr>
        </p:nvGraphicFramePr>
        <p:xfrm>
          <a:off x="241301" y="615168"/>
          <a:ext cx="9550400" cy="6242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1864"/>
                <a:gridCol w="8598536"/>
              </a:tblGrid>
              <a:tr h="846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ANO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Sdělení paní poslankyně Radky Maxové ze dne 18. 5. 2016: „Dobrý den, naše soc. skupina Vaše dotazy projednala, nicméně si myslíme, že (je) to věcí důchodové komise pod Vaším vedením, aby připravila dle své kompetentnosti návrhy na důchodovou reformu.“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6345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ČSSD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Odpovědi na otázky 1, 2, 4 až 6 jsou kladné – s příslušným rozvedením a specifikací možného přístupu k řešení. Odpověď na otázku 3: „V dohledné době ne.“ Odpověď na otázku 7: „Je třeba se věnovat problematice celého III. pilíře.“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423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KDU-ČSL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Odpovědi na všechny otázky jsou kladné – s příslušným rozvedením a specifikací možného přístupu k řešení.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6345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KSČM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Stranický orgán KSČM k Cestovní mapě dosud nezaujal stanovisko. Platí dokument “Parametrická optimalizace důchodového sytému ČR – varianta KSČM” ze dne 29. 7. 2014.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1269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ODS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 dopisu místopředsedkyně ODS paní Drahomíry Miklošové ze dne 13. 5. 2016: „ODS je připravena podporovat opatření, která zajistí důstojné důchody českým občanům i v budoucnosti. (…) Poslední koaliční vláda, na které se ODS podílela, svou verzi důchodové reformy nejenom navrhla, ale také v parlamentu prosadila. Většina našich návrhů do ní byla vtělena. Považuji za nezodpovědné, že současná vláda se tato opatření rozhodla bez náhrady zrušit, aniž by měla připravenu alternativní variantu.“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423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TOP 09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Sdělení paní poslankyně Jitky </a:t>
                      </a:r>
                      <a:r>
                        <a:rPr lang="cs-CZ" sz="1600" dirty="0" err="1">
                          <a:effectLst/>
                        </a:rPr>
                        <a:t>Chalánkové</a:t>
                      </a:r>
                      <a:r>
                        <a:rPr lang="cs-CZ" sz="1600" dirty="0">
                          <a:effectLst/>
                        </a:rPr>
                        <a:t> ze dne 1. 6. 2016: „TOP 09 své stanovisko neposílá.“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  <a:tr h="1269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Úsvit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 dopisu předsedy poslaneckého klubu pana Marka Černocha ze dne 31. 5. 2016: „Naše zástupkyně se pravidelně účastní jednání Odborné komise a jako zástupkyně konstruktivní opozice vždy podpořila body, které považujeme za přínosné pro naše občany. (…) Odpovědnost za budoucnost naší země má v tuto chvíli v rukou současná vláda. Předpokládáme, že návrhy vzešlé z komise jsou v souladu s programovým prohlášením vlády. Nechceme a nebudeme proto zasahovat do Vaší činnosti.“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95" marR="660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4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2138" y="378129"/>
            <a:ext cx="3966892" cy="511804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Výzvy budoucnosti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844" y="1074688"/>
            <a:ext cx="8841556" cy="578331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Směřovat od systému povinného sociálního pojištění k systému sociálního zabezpečení?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Hledat zdroje financování důchodového systému ve výnosech z „ostatních“ daní?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„Zrovnoprávnit“ rodiče vychovávající děti (jakožto budoucí plátce do průběžně financovaného 1. pilíře) s ostatními občany: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důchodovém systému?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daňovém systému?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systému státní sociální podpory (například znovuzavedením dětských přídavků všem rodinám s nezaopatřenými dětmi)?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solidFill>
                  <a:srgbClr val="C00000"/>
                </a:solidFill>
                <a:latin typeface="+mj-lt"/>
              </a:rPr>
              <a:t>v účelné kombinaci předchozích forem podpory?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+mj-lt"/>
              </a:rPr>
              <a:t>Zapojit do financování důchodového systému více zaměstnavatele - tak, jak je to v západní Evropě </a:t>
            </a:r>
            <a:r>
              <a:rPr lang="cs-CZ" sz="2800" dirty="0" smtClean="0">
                <a:latin typeface="+mj-lt"/>
              </a:rPr>
              <a:t>běžné?</a:t>
            </a:r>
            <a:endParaRPr lang="cs-CZ" sz="28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800" dirty="0" smtClean="0">
                <a:latin typeface="+mj-lt"/>
              </a:rPr>
              <a:t>Učit se rozhodovat konsensuálně, strategicky, v perspektivě </a:t>
            </a:r>
            <a:r>
              <a:rPr lang="cs-CZ" sz="2800" dirty="0">
                <a:latin typeface="+mj-lt"/>
              </a:rPr>
              <a:t>desetiletí…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79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7934" y="0"/>
            <a:ext cx="1799356" cy="622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934" y="622300"/>
            <a:ext cx="9523988" cy="3832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100" dirty="0"/>
              <a:t>Potůček, M. Czech </a:t>
            </a:r>
            <a:r>
              <a:rPr lang="cs-CZ" sz="2100" dirty="0" err="1"/>
              <a:t>Social</a:t>
            </a:r>
            <a:r>
              <a:rPr lang="cs-CZ" sz="2100" dirty="0"/>
              <a:t> </a:t>
            </a:r>
            <a:r>
              <a:rPr lang="cs-CZ" sz="2100" dirty="0" err="1"/>
              <a:t>Reform</a:t>
            </a:r>
            <a:r>
              <a:rPr lang="cs-CZ" sz="2100" dirty="0"/>
              <a:t> </a:t>
            </a:r>
            <a:r>
              <a:rPr lang="cs-CZ" sz="2100" dirty="0" err="1"/>
              <a:t>after</a:t>
            </a:r>
            <a:r>
              <a:rPr lang="cs-CZ" sz="2100" dirty="0"/>
              <a:t> 1989 - </a:t>
            </a:r>
            <a:r>
              <a:rPr lang="cs-CZ" sz="2100" dirty="0" err="1"/>
              <a:t>Concepts</a:t>
            </a:r>
            <a:r>
              <a:rPr lang="cs-CZ" sz="2100" dirty="0"/>
              <a:t> and Reality. In: International </a:t>
            </a:r>
            <a:r>
              <a:rPr lang="cs-CZ" sz="2100" dirty="0" err="1"/>
              <a:t>Social</a:t>
            </a:r>
            <a:r>
              <a:rPr lang="cs-CZ" sz="2100" dirty="0"/>
              <a:t> </a:t>
            </a:r>
            <a:r>
              <a:rPr lang="cs-CZ" sz="2100" dirty="0" err="1"/>
              <a:t>Security</a:t>
            </a:r>
            <a:r>
              <a:rPr lang="cs-CZ" sz="2100" dirty="0"/>
              <a:t> </a:t>
            </a:r>
            <a:r>
              <a:rPr lang="cs-CZ" sz="2100" dirty="0" err="1"/>
              <a:t>Review</a:t>
            </a:r>
            <a:r>
              <a:rPr lang="cs-CZ" sz="2100" dirty="0"/>
              <a:t>, 2001, roč. 54, č. 2-3, pp. 81-106. </a:t>
            </a:r>
            <a:endParaRPr lang="cs-CZ" sz="2100" dirty="0" smtClean="0"/>
          </a:p>
          <a:p>
            <a:pPr marL="0" indent="0">
              <a:buNone/>
            </a:pPr>
            <a:r>
              <a:rPr lang="cs-CZ" sz="2100" dirty="0" smtClean="0"/>
              <a:t>Potůček</a:t>
            </a:r>
            <a:r>
              <a:rPr lang="cs-CZ" sz="2100" dirty="0"/>
              <a:t>, M. a kol. Veřejná politika. 1. vyd. Praha: C. H. Beck, </a:t>
            </a:r>
            <a:r>
              <a:rPr lang="cs-CZ" sz="2100" dirty="0" smtClean="0"/>
              <a:t>2016. </a:t>
            </a:r>
            <a:r>
              <a:rPr lang="cs-CZ" sz="2100" i="1" dirty="0" smtClean="0"/>
              <a:t>(Publikace zahrnuje tři případové studie rozebírající proces české důchodové reformy.)</a:t>
            </a:r>
          </a:p>
          <a:p>
            <a:pPr marL="0" indent="0">
              <a:buNone/>
            </a:pPr>
            <a:r>
              <a:rPr lang="cs-CZ" sz="2100" dirty="0"/>
              <a:t>Potůček, M. – Rudolfová, V. Czech Pension </a:t>
            </a:r>
            <a:r>
              <a:rPr lang="cs-CZ" sz="2100" dirty="0" err="1"/>
              <a:t>Reform</a:t>
            </a:r>
            <a:r>
              <a:rPr lang="cs-CZ" sz="2100" dirty="0"/>
              <a:t>: </a:t>
            </a:r>
            <a:r>
              <a:rPr lang="cs-CZ" sz="2100" dirty="0" err="1"/>
              <a:t>How</a:t>
            </a:r>
            <a:r>
              <a:rPr lang="cs-CZ" sz="2100" dirty="0"/>
              <a:t> to </a:t>
            </a:r>
            <a:r>
              <a:rPr lang="cs-CZ" sz="2100" dirty="0" err="1"/>
              <a:t>Reconcile</a:t>
            </a:r>
            <a:r>
              <a:rPr lang="cs-CZ" sz="2100" dirty="0"/>
              <a:t> </a:t>
            </a:r>
            <a:r>
              <a:rPr lang="cs-CZ" sz="2100" dirty="0" err="1"/>
              <a:t>Equivalence</a:t>
            </a:r>
            <a:r>
              <a:rPr lang="cs-CZ" sz="2100" dirty="0"/>
              <a:t> </a:t>
            </a:r>
            <a:r>
              <a:rPr lang="cs-CZ" sz="2100" dirty="0" err="1"/>
              <a:t>with</a:t>
            </a:r>
            <a:r>
              <a:rPr lang="cs-CZ" sz="2100" dirty="0"/>
              <a:t> </a:t>
            </a:r>
            <a:r>
              <a:rPr lang="cs-CZ" sz="2100" dirty="0" err="1"/>
              <a:t>Fiscal</a:t>
            </a:r>
            <a:r>
              <a:rPr lang="cs-CZ" sz="2100" dirty="0"/>
              <a:t> </a:t>
            </a:r>
            <a:r>
              <a:rPr lang="cs-CZ" sz="2100" dirty="0" err="1"/>
              <a:t>Discipline</a:t>
            </a:r>
            <a:r>
              <a:rPr lang="cs-CZ" sz="2100" dirty="0"/>
              <a:t>. </a:t>
            </a:r>
            <a:r>
              <a:rPr lang="cs-CZ" sz="2100" dirty="0" err="1"/>
              <a:t>Central</a:t>
            </a:r>
            <a:r>
              <a:rPr lang="cs-CZ" sz="2100" dirty="0"/>
              <a:t> </a:t>
            </a:r>
            <a:r>
              <a:rPr lang="cs-CZ" sz="2100" dirty="0" err="1"/>
              <a:t>European</a:t>
            </a:r>
            <a:r>
              <a:rPr lang="cs-CZ" sz="2100" dirty="0"/>
              <a:t> </a:t>
            </a:r>
            <a:r>
              <a:rPr lang="cs-CZ" sz="2100" dirty="0" err="1"/>
              <a:t>Journal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Public </a:t>
            </a:r>
            <a:r>
              <a:rPr lang="cs-CZ" sz="2100" dirty="0" err="1"/>
              <a:t>Policy</a:t>
            </a:r>
            <a:r>
              <a:rPr lang="cs-CZ" sz="2100" dirty="0"/>
              <a:t>, 2015, roč. 9, č. 1, pp. 170 – 195. </a:t>
            </a:r>
          </a:p>
          <a:p>
            <a:pPr marL="0" indent="0">
              <a:buNone/>
            </a:pPr>
            <a:r>
              <a:rPr lang="cs-CZ" sz="2100" dirty="0"/>
              <a:t>Potůček, M. – Rudolfová, V. Důchodová reforma: návod, jak smířit </a:t>
            </a:r>
            <a:r>
              <a:rPr lang="cs-CZ" sz="2100" dirty="0" smtClean="0"/>
              <a:t>ekvivalenci </a:t>
            </a:r>
            <a:r>
              <a:rPr lang="cs-CZ" sz="2100" dirty="0"/>
              <a:t>s fiskální disciplínou. Fórum sociální politiky, 2016, roč. 10, č. 5 (v tisku).</a:t>
            </a:r>
          </a:p>
          <a:p>
            <a:pPr marL="0" indent="0">
              <a:buNone/>
            </a:pPr>
            <a:r>
              <a:rPr lang="cs-CZ" sz="2100" dirty="0"/>
              <a:t>Potůček, M. – Rudolfová, V. Odborníci versus politici: jak se připravovala česká důchodová reforma. Fórum sociální politiky, 2016, roč. 10, č. 4, s. 14-18.</a:t>
            </a:r>
          </a:p>
          <a:p>
            <a:pPr marL="0" indent="0">
              <a:buNone/>
            </a:pPr>
            <a:r>
              <a:rPr lang="cs-CZ" sz="2100" dirty="0" smtClean="0"/>
              <a:t>Potůček</a:t>
            </a:r>
            <a:r>
              <a:rPr lang="cs-CZ" sz="2100" dirty="0"/>
              <a:t>, M. – Rudolfová, V. </a:t>
            </a:r>
            <a:r>
              <a:rPr lang="cs-CZ" sz="2100" dirty="0" err="1"/>
              <a:t>Rivalry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Advocacy</a:t>
            </a:r>
            <a:r>
              <a:rPr lang="cs-CZ" sz="2100" dirty="0"/>
              <a:t> </a:t>
            </a:r>
            <a:r>
              <a:rPr lang="cs-CZ" sz="2100" dirty="0" err="1"/>
              <a:t>Coalitions</a:t>
            </a:r>
            <a:r>
              <a:rPr lang="cs-CZ" sz="2100" dirty="0"/>
              <a:t> in </a:t>
            </a:r>
            <a:r>
              <a:rPr lang="cs-CZ" sz="2100" dirty="0" err="1"/>
              <a:t>the</a:t>
            </a:r>
            <a:r>
              <a:rPr lang="cs-CZ" sz="2100" dirty="0"/>
              <a:t> Czech Pension </a:t>
            </a:r>
            <a:r>
              <a:rPr lang="cs-CZ" sz="2100" dirty="0" err="1"/>
              <a:t>Reform</a:t>
            </a:r>
            <a:r>
              <a:rPr lang="cs-CZ" sz="2100" dirty="0"/>
              <a:t>. </a:t>
            </a:r>
            <a:r>
              <a:rPr lang="cs-CZ" sz="2100" dirty="0" err="1"/>
              <a:t>The</a:t>
            </a:r>
            <a:r>
              <a:rPr lang="cs-CZ" sz="2100" dirty="0"/>
              <a:t> </a:t>
            </a:r>
            <a:r>
              <a:rPr lang="cs-CZ" sz="2100" dirty="0" err="1"/>
              <a:t>NISPAcee</a:t>
            </a:r>
            <a:r>
              <a:rPr lang="cs-CZ" sz="2100" dirty="0"/>
              <a:t> </a:t>
            </a:r>
            <a:r>
              <a:rPr lang="cs-CZ" sz="2100" dirty="0" err="1"/>
              <a:t>Journal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Public </a:t>
            </a:r>
            <a:r>
              <a:rPr lang="cs-CZ" sz="2100" dirty="0" err="1"/>
              <a:t>Administration</a:t>
            </a:r>
            <a:r>
              <a:rPr lang="cs-CZ" sz="2100" dirty="0"/>
              <a:t> and </a:t>
            </a:r>
            <a:r>
              <a:rPr lang="cs-CZ" sz="2100" dirty="0" err="1"/>
              <a:t>Policy</a:t>
            </a:r>
            <a:r>
              <a:rPr lang="cs-CZ" sz="2100" dirty="0"/>
              <a:t>, 2016, roč. IX, č. 1, pp. 117 – 134. 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17449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537" y="277913"/>
            <a:ext cx="7904683" cy="901292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 smtClean="0">
                <a:solidFill>
                  <a:srgbClr val="DA581E"/>
                </a:solidFill>
              </a:rPr>
              <a:t>                         </a:t>
            </a:r>
            <a:endParaRPr lang="cs-CZ" altLang="cs-CZ" b="1" dirty="0" smtClean="0">
              <a:solidFill>
                <a:srgbClr val="CC66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1761" y="1434046"/>
            <a:ext cx="10715981" cy="5423954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8500" y="305475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altLang="cs-CZ" sz="2400" dirty="0" smtClean="0">
              <a:solidFill>
                <a:srgbClr val="DA581E"/>
              </a:solidFill>
            </a:endParaRPr>
          </a:p>
          <a:p>
            <a:pPr algn="ctr"/>
            <a:r>
              <a:rPr lang="cs-CZ" altLang="cs-CZ" sz="3200" dirty="0" smtClean="0">
                <a:solidFill>
                  <a:schemeClr val="accent4">
                    <a:lumMod val="75000"/>
                  </a:schemeClr>
                </a:solidFill>
              </a:rPr>
              <a:t>Děkuji </a:t>
            </a:r>
            <a:r>
              <a:rPr lang="cs-CZ" altLang="cs-CZ" sz="3200" dirty="0">
                <a:solidFill>
                  <a:schemeClr val="accent4">
                    <a:lumMod val="75000"/>
                  </a:schemeClr>
                </a:solidFill>
              </a:rPr>
              <a:t>za pozornost - a těším se na diskusi!</a:t>
            </a:r>
            <a:endParaRPr lang="cs-CZ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8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28848" y="226864"/>
            <a:ext cx="8229600" cy="56053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90C226"/>
                </a:solidFill>
              </a:rPr>
              <a:t>Jaký důchodový systém </a:t>
            </a:r>
            <a:r>
              <a:rPr lang="cs-CZ" dirty="0" smtClean="0">
                <a:solidFill>
                  <a:srgbClr val="90C226"/>
                </a:solidFill>
              </a:rPr>
              <a:t>máme?</a:t>
            </a:r>
            <a:r>
              <a:rPr lang="cs-CZ" dirty="0">
                <a:solidFill>
                  <a:srgbClr val="90C226"/>
                </a:solidFill>
              </a:rPr>
              <a:t/>
            </a:r>
            <a:br>
              <a:rPr lang="cs-CZ" dirty="0">
                <a:solidFill>
                  <a:srgbClr val="90C226"/>
                </a:solidFill>
              </a:rPr>
            </a:br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2234" y="965201"/>
            <a:ext cx="8923866" cy="5613400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j-lt"/>
              </a:rPr>
              <a:t>Od začátku 90. let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zaznamenáváme trend poklesu náhradového poměru (relace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mezi průměrným důchodem a průměrnou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mzdou).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Od začátku 90. let zaznamenáváme trend poklesu závislosti výše nově vypočtených důchodů na výši předchozích příspěvků do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důchodového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systému.  Ten je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výrazně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rovnostářštější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než evropský průměr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Ve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vztahu k hrubému domácímu produktu (HDP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vynakládáme na důchody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 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evropském srovnání méně.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Cca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95 % podpory v důchodu zprostředkovává 1. pilíř.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Schází zaměstnanecký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penzijní pilíř, účast zaměstnavatelů ve 3. pilíři roste jen pomalu.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lvl="0"/>
            <a:r>
              <a:rPr lang="cs-CZ" sz="2400" dirty="0">
                <a:solidFill>
                  <a:schemeClr val="tx1"/>
                </a:solidFill>
                <a:latin typeface="+mj-lt"/>
              </a:rPr>
              <a:t>Ve 3. pilíři spoří hodně lidí málo.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5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172492"/>
            <a:ext cx="10017458" cy="13208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90C226"/>
                </a:solidFill>
              </a:rPr>
              <a:t>Co o důchodovém systému víme, </a:t>
            </a:r>
            <a:br>
              <a:rPr lang="cs-CZ" sz="2800" dirty="0" smtClean="0">
                <a:solidFill>
                  <a:srgbClr val="90C226"/>
                </a:solidFill>
              </a:rPr>
            </a:br>
            <a:r>
              <a:rPr lang="cs-CZ" sz="2800" dirty="0" smtClean="0">
                <a:solidFill>
                  <a:srgbClr val="90C226"/>
                </a:solidFill>
              </a:rPr>
              <a:t>co nevíme, a kde bloudíme?</a:t>
            </a:r>
            <a:endParaRPr lang="en-US" sz="2800" dirty="0">
              <a:solidFill>
                <a:srgbClr val="90C22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500" y="1228678"/>
            <a:ext cx="9245600" cy="66675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Zanedbanost </a:t>
            </a:r>
            <a:r>
              <a:rPr lang="cs-CZ" sz="2000" dirty="0"/>
              <a:t>aplikovaného sociálně vědního</a:t>
            </a:r>
            <a:r>
              <a:rPr lang="cs-CZ" sz="2000" dirty="0">
                <a:solidFill>
                  <a:srgbClr val="C00000"/>
                </a:solidFill>
              </a:rPr>
              <a:t> výzkumu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Zastaralost informačních systémů</a:t>
            </a:r>
            <a:r>
              <a:rPr lang="cs-CZ" sz="2000" dirty="0"/>
              <a:t>, administrativní překážky získávání relevantních údajů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>
                <a:solidFill>
                  <a:srgbClr val="C00000"/>
                </a:solidFill>
              </a:rPr>
              <a:t>Nedostupnost dat o výši budoucích </a:t>
            </a:r>
            <a:r>
              <a:rPr lang="cs-CZ" sz="2000" dirty="0">
                <a:solidFill>
                  <a:srgbClr val="C00000"/>
                </a:solidFill>
              </a:rPr>
              <a:t>důchodů</a:t>
            </a:r>
            <a:r>
              <a:rPr lang="cs-CZ" sz="2000" dirty="0"/>
              <a:t>: </a:t>
            </a:r>
            <a:r>
              <a:rPr lang="cs-CZ" sz="2000" dirty="0" smtClean="0"/>
              <a:t>i </a:t>
            </a:r>
            <a:r>
              <a:rPr lang="cs-CZ" sz="2000" dirty="0"/>
              <a:t>ČSSZ </a:t>
            </a:r>
            <a:r>
              <a:rPr lang="cs-CZ" sz="2000" dirty="0" smtClean="0"/>
              <a:t>získává relevantní </a:t>
            </a:r>
            <a:r>
              <a:rPr lang="cs-CZ" sz="2000" dirty="0"/>
              <a:t>data </a:t>
            </a:r>
            <a:r>
              <a:rPr lang="cs-CZ" sz="2000" dirty="0" smtClean="0"/>
              <a:t>až </a:t>
            </a:r>
            <a:r>
              <a:rPr lang="cs-CZ" sz="2000" dirty="0"/>
              <a:t>poté, co si občan o důchod sám zažádá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Zaplevelenost veřejného prostoru</a:t>
            </a:r>
            <a:r>
              <a:rPr lang="cs-CZ" sz="2000" dirty="0"/>
              <a:t> zjednodušenými </a:t>
            </a:r>
            <a:r>
              <a:rPr lang="cs-CZ" sz="2000" dirty="0" smtClean="0"/>
              <a:t>a někdy i </a:t>
            </a:r>
            <a:r>
              <a:rPr lang="cs-CZ" sz="2000" dirty="0"/>
              <a:t>záměrně </a:t>
            </a:r>
            <a:r>
              <a:rPr lang="cs-CZ" sz="2000" dirty="0">
                <a:solidFill>
                  <a:srgbClr val="C00000"/>
                </a:solidFill>
              </a:rPr>
              <a:t>zkreslenými </a:t>
            </a:r>
            <a:r>
              <a:rPr lang="cs-CZ" sz="2000" dirty="0" smtClean="0">
                <a:solidFill>
                  <a:srgbClr val="C00000"/>
                </a:solidFill>
              </a:rPr>
              <a:t>interpretacemi</a:t>
            </a:r>
            <a:r>
              <a:rPr lang="cs-CZ" sz="2000" dirty="0" smtClean="0"/>
              <a:t>:</a:t>
            </a:r>
            <a:endParaRPr lang="cs-CZ" sz="20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Na důchodovém účtu máme hrozivé deficity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Celý život parazitují na státu, žijí ze sociálních dávek a pak jim vypočítají důchod z průměrného platu</a:t>
            </a:r>
            <a:r>
              <a:rPr lang="cs-CZ" sz="2000" dirty="0" smtClean="0"/>
              <a:t>!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M</a:t>
            </a:r>
            <a:r>
              <a:rPr lang="cs-CZ" sz="2000" dirty="0" smtClean="0"/>
              <a:t>áme </a:t>
            </a:r>
            <a:r>
              <a:rPr lang="cs-CZ" sz="2000" dirty="0"/>
              <a:t>nejméně chudých důchodců v Evropě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budoucnu na </a:t>
            </a:r>
            <a:r>
              <a:rPr lang="cs-CZ" sz="2000" dirty="0" smtClean="0"/>
              <a:t>penze </a:t>
            </a:r>
            <a:r>
              <a:rPr lang="cs-CZ" sz="2000" dirty="0"/>
              <a:t>nebude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Český </a:t>
            </a:r>
            <a:r>
              <a:rPr lang="cs-CZ" sz="2000" dirty="0"/>
              <a:t>sociální stát je </a:t>
            </a:r>
            <a:r>
              <a:rPr lang="cs-CZ" sz="2000" dirty="0" smtClean="0"/>
              <a:t>rozhazovačný…</a:t>
            </a:r>
            <a:endParaRPr lang="cs-CZ" sz="20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000" dirty="0" smtClean="0"/>
              <a:t>…a důchodová </a:t>
            </a:r>
            <a:r>
              <a:rPr lang="cs-CZ" sz="2000" dirty="0"/>
              <a:t>komise nic nevymyslela</a:t>
            </a:r>
            <a:r>
              <a:rPr lang="cs-CZ" sz="2000" dirty="0" smtClean="0"/>
              <a:t>…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Problém mediálních </a:t>
            </a:r>
            <a:r>
              <a:rPr lang="cs-CZ" sz="2000" dirty="0" smtClean="0">
                <a:solidFill>
                  <a:srgbClr val="C00000"/>
                </a:solidFill>
              </a:rPr>
              <a:t>zkratek či dezinformací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solidFill>
                  <a:srgbClr val="C00000"/>
                </a:solidFill>
              </a:rPr>
              <a:t>Nízká úroveň sociální gramotnosti </a:t>
            </a:r>
            <a:r>
              <a:rPr lang="cs-CZ" sz="2000" dirty="0"/>
              <a:t>občanů, úředníků i </a:t>
            </a:r>
            <a:r>
              <a:rPr lang="cs-CZ" sz="2000" dirty="0" smtClean="0"/>
              <a:t>politiků</a:t>
            </a:r>
            <a:endParaRPr lang="cs-CZ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7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délník 4"/>
          <p:cNvSpPr>
            <a:spLocks noChangeArrowheads="1"/>
          </p:cNvSpPr>
          <p:nvPr/>
        </p:nvSpPr>
        <p:spPr bwMode="auto">
          <a:xfrm>
            <a:off x="875854" y="49996"/>
            <a:ext cx="58678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cs-CZ" altLang="cs-CZ" sz="2200" b="1" dirty="0" smtClean="0">
                <a:solidFill>
                  <a:srgbClr val="90C226"/>
                </a:solidFill>
                <a:latin typeface="Arial" panose="020B0604020202020204" pitchFamily="34" charset="0"/>
              </a:rPr>
              <a:t>Historie důchodových komisí v Česku</a:t>
            </a:r>
            <a:endParaRPr lang="cs-CZ" altLang="cs-CZ" sz="2200" b="1" dirty="0">
              <a:solidFill>
                <a:srgbClr val="90C226"/>
              </a:solidFill>
              <a:latin typeface="Arial" panose="020B0604020202020204" pitchFamily="34" charset="0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4440238" y="6381751"/>
            <a:ext cx="4032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anose="020B0604020202020204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cs-CZ" sz="1200">
                <a:solidFill>
                  <a:srgbClr val="898989"/>
                </a:solidFill>
                <a:latin typeface="Calibri" panose="020F0502020204030204" pitchFamily="34" charset="0"/>
              </a:rPr>
              <a:t>Rivalry of Advocacy Coalitions in the Czech Pension Reform</a:t>
            </a:r>
            <a:endParaRPr lang="cs-CZ" altLang="cs-CZ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6627" name="Picture 6" descr="Macintosh HD:Users:veronikarudolfova:Desktop:Peraspera group logo:final:finalne verzie loga:PNG:logo_peraspera_wh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557338"/>
            <a:ext cx="756126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298233"/>
              </p:ext>
            </p:extLst>
          </p:nvPr>
        </p:nvGraphicFramePr>
        <p:xfrm>
          <a:off x="317499" y="518499"/>
          <a:ext cx="10185401" cy="6339501"/>
        </p:xfrm>
        <a:graphic>
          <a:graphicData uri="http://schemas.openxmlformats.org/drawingml/2006/table">
            <a:tbl>
              <a:tblPr/>
              <a:tblGrid>
                <a:gridCol w="2921873"/>
                <a:gridCol w="973958"/>
                <a:gridCol w="2353732"/>
                <a:gridCol w="1542098"/>
                <a:gridCol w="2393740"/>
              </a:tblGrid>
              <a:tr h="6792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Název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Období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Přímá účast politické reprezentace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Zastoupení odborníků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 Unicode MS" panose="020B0604020202020204" pitchFamily="34" charset="-128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Přijetí návrhů politickou reprezentací</a:t>
                      </a:r>
                      <a:endParaRPr kumimoji="0" lang="en-US" alt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Výkonný tým a tým expertů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(Bezděkova komise </a:t>
                      </a: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Všechny politické strany zastoupené v Poslanecké sněmovně P ČR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demografie</a:t>
                      </a:r>
                      <a:endParaRPr lang="cs-CZ" sz="2000" b="1" dirty="0" smtClean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Poradní expertní sbor – PES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(Bezděkova komise II)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hlavně ekonomie, část.</a:t>
                      </a:r>
                      <a:r>
                        <a:rPr lang="cs-CZ" sz="2000" b="1" baseline="0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Národní ekonomická rada vlády - NERV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2011-2012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částečně (např. kofinancování</a:t>
                      </a:r>
                      <a:r>
                        <a:rPr lang="cs-CZ" sz="2000" b="1" baseline="0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důchodů z DPH)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Expertní skupina vláda – ČSSD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2011-2012</a:t>
                      </a:r>
                      <a:endParaRPr lang="cs-CZ" sz="2000" b="1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Zástupci vládní koalice a nejsilnější opoziční strany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Sociologie právo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předdůchody</a:t>
                      </a: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z 3. pilíře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mbria" panose="02040503050406030204" pitchFamily="18" charset="0"/>
                        </a:rPr>
                        <a:t>(ve spolupráci s tripartitou)</a:t>
                      </a:r>
                      <a:r>
                        <a:rPr lang="cs-CZ" sz="2000" b="1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b="1" dirty="0"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Odborná komise pro důchodovou reformu - OK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2014+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Všechny politické strany zastoupené v Poslanecké sněmovně P ČR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sociologie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demografie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ekonomie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právo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částečně (viz dále)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8900" y="478010"/>
            <a:ext cx="9764588" cy="115079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90C226"/>
                </a:solidFill>
                <a:ea typeface="Lato" panose="020F0502020204030203" pitchFamily="34" charset="0"/>
                <a:cs typeface="Lato" panose="020F0502020204030203" pitchFamily="34" charset="0"/>
              </a:rPr>
              <a:t>Činnost Odborné komise pro důchodovou reformu</a:t>
            </a:r>
            <a:endParaRPr lang="cs-CZ" sz="2800" dirty="0">
              <a:solidFill>
                <a:srgbClr val="90C226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0926" y="1395463"/>
            <a:ext cx="8424936" cy="42716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Jsme transparentní: vše o naší činnosti najdete na našich webových stránkách </a:t>
            </a:r>
            <a:r>
              <a:rPr lang="cs-CZ" sz="2800" dirty="0">
                <a:solidFill>
                  <a:srgbClr val="C00000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  <a:hlinkClick r:id="rId2"/>
              </a:rPr>
              <a:t>www.duchodova-komise.cz</a:t>
            </a: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2800" dirty="0">
              <a:solidFill>
                <a:srgbClr val="C0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Složení a kritéria činnosti komise (OK)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Co </a:t>
            </a: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OK navrhla vládě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Na čem a jak OK pracuje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Česká důchodová reforma – cestovní mapa</a:t>
            </a:r>
          </a:p>
          <a:p>
            <a:pPr marL="0" indent="0">
              <a:buNone/>
            </a:pPr>
            <a:endParaRPr lang="cs-CZ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795" y="2453397"/>
            <a:ext cx="5013198" cy="79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101" y="351887"/>
            <a:ext cx="8748464" cy="6705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90C226"/>
                </a:solidFill>
                <a:ea typeface="Lato" panose="020F0502020204030203" pitchFamily="34" charset="0"/>
                <a:cs typeface="Lato" panose="020F0502020204030203" pitchFamily="34" charset="0"/>
              </a:rPr>
              <a:t>Složení a kritéria činnosti Odborné komise</a:t>
            </a:r>
            <a:r>
              <a:rPr lang="cs-CZ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cs-CZ" dirty="0">
                <a:solidFill>
                  <a:srgbClr val="C00000"/>
                </a:solidFill>
                <a:ea typeface="Lato" panose="020F0502020204030203" pitchFamily="34" charset="0"/>
                <a:cs typeface="Lato" panose="020F0502020204030203" pitchFamily="34" charset="0"/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086" y="1022447"/>
            <a:ext cx="8384479" cy="55989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Složení: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7 politiků (po jednom ze všech politických stran zastoupených v Poslanecké sněmovně P ČR)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10 expertů (demografové, sociologové a ekonomové)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4 zástupci sociálních partnerů (2 zástupci zaměstnavatelů a 2 odboráři)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7 zástupců zájmových sdružení a profesních organizací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20 zástupců veřejné správy a veřejných institucí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Další přizvaní odborníci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cs-CZ" sz="8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+mj-lt"/>
              </a:rPr>
              <a:t>Kritéria činnosti: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Důstojný příjem důchodců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Posílení principu zásluhovosti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Narovnání transferů mezi občany, rodinami a státem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000" dirty="0">
                <a:latin typeface="+mj-lt"/>
              </a:rPr>
              <a:t>Dlouhodobě stabilní uspořádání a finanční udržitelnost důchodového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18445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81099" y="218233"/>
            <a:ext cx="11963400" cy="63304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Šest cílů Odborné komise pro důchodovou reformu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600" y="851278"/>
            <a:ext cx="9144000" cy="5627077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1: </a:t>
            </a:r>
            <a:r>
              <a:rPr lang="cs-CZ" sz="2000" dirty="0">
                <a:latin typeface="+mj-lt"/>
              </a:rPr>
              <a:t>Navrhnout konkrétní mechanismus, pomocí kterého bude prováděno pravidelné hodnocení nastavení důchodového věku.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2: </a:t>
            </a:r>
            <a:r>
              <a:rPr lang="cs-CZ" sz="2000" dirty="0">
                <a:latin typeface="+mj-lt"/>
              </a:rPr>
              <a:t>Navrhnout takovou podobu valorizačního mechanismu, který zajistí úměrnou a důstojnou výši důchodu po celou dobu jeho výplaty.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3: </a:t>
            </a:r>
            <a:r>
              <a:rPr lang="cs-CZ" sz="2000" dirty="0">
                <a:latin typeface="+mj-lt"/>
              </a:rPr>
              <a:t>Navrhnout konkrétní způsob ukončení systému důchodového spoření.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4: </a:t>
            </a:r>
            <a:r>
              <a:rPr lang="cs-CZ" sz="2000" dirty="0">
                <a:latin typeface="+mj-lt"/>
              </a:rPr>
              <a:t>Navrhnout takové nastavení parametrů systému, při kterém dojde k posílení principu zásluhovosti bez negativního dopadu na ochranu před chudobou u populace důchodců.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5: </a:t>
            </a:r>
            <a:r>
              <a:rPr lang="cs-CZ" sz="2000" dirty="0">
                <a:latin typeface="+mj-lt"/>
              </a:rPr>
              <a:t>Navrhnout změny parametrů doplňkových důchodových systémů, zejména pak poskytované státní podpory s cílem motivovat k vytváření dlouhodobých úspor na stáří a k využití pro výplatu pravidelné penze a s ohledem na možnosti jednotlivých typů rodin a domácností. </a:t>
            </a:r>
          </a:p>
          <a:p>
            <a:r>
              <a:rPr lang="cs-CZ" sz="2000" b="1" dirty="0">
                <a:solidFill>
                  <a:srgbClr val="C00000"/>
                </a:solidFill>
                <a:latin typeface="+mj-lt"/>
              </a:rPr>
              <a:t>Cíl č. 6: </a:t>
            </a:r>
            <a:r>
              <a:rPr lang="cs-CZ" sz="2000" dirty="0">
                <a:latin typeface="+mj-lt"/>
              </a:rPr>
              <a:t>Navrhnout takovou podobu transferů mezi občany, rodinami a státem zprostředkovaných důchodovým systémem, která zajistí vyvážené a všeobecně akceptované postavení všech typů domácností. </a:t>
            </a:r>
          </a:p>
        </p:txBody>
      </p:sp>
    </p:spTree>
    <p:extLst>
      <p:ext uri="{BB962C8B-B14F-4D97-AF65-F5344CB8AC3E}">
        <p14:creationId xmlns:p14="http://schemas.microsoft.com/office/powerpoint/2010/main" val="11267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Konceptuální tápání: jaký důchodový systém máme ? A jaký bychom mít měli?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Zmatení pojmů a jejich užití:</a:t>
            </a:r>
          </a:p>
          <a:p>
            <a:pPr marL="0" indent="0">
              <a:buNone/>
            </a:pPr>
            <a:r>
              <a:rPr lang="cs-CZ" sz="2400" dirty="0" smtClean="0"/>
              <a:t>Systém sociálního pojištění?</a:t>
            </a:r>
          </a:p>
          <a:p>
            <a:pPr marL="0" indent="0">
              <a:buNone/>
            </a:pPr>
            <a:r>
              <a:rPr lang="cs-CZ" sz="2400" dirty="0" smtClean="0"/>
              <a:t>Systém sociálního zabezpečení?</a:t>
            </a:r>
          </a:p>
          <a:p>
            <a:pPr marL="0" indent="0">
              <a:buNone/>
            </a:pPr>
            <a:r>
              <a:rPr lang="cs-CZ" sz="2400" dirty="0" smtClean="0"/>
              <a:t>Sociálně pojistný důchodový systém, plnící funkci sociálního zabezpečení?</a:t>
            </a:r>
          </a:p>
          <a:p>
            <a:pPr marL="0" indent="0">
              <a:buNone/>
            </a:pPr>
            <a:r>
              <a:rPr lang="cs-CZ" sz="2400" dirty="0"/>
              <a:t>Smíšený důchodový </a:t>
            </a:r>
            <a:r>
              <a:rPr lang="cs-CZ" sz="2400" dirty="0" smtClean="0"/>
              <a:t>systém, kombinující oba principy?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54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Původ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ůvod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</TotalTime>
  <Words>2455</Words>
  <Application>Microsoft Office PowerPoint</Application>
  <PresentationFormat>Širokoúhlá obrazovka</PresentationFormat>
  <Paragraphs>273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MS PGothic</vt:lpstr>
      <vt:lpstr>Arial</vt:lpstr>
      <vt:lpstr>Calibri</vt:lpstr>
      <vt:lpstr>Cambria</vt:lpstr>
      <vt:lpstr>Lato</vt:lpstr>
      <vt:lpstr>Times New Roman</vt:lpstr>
      <vt:lpstr>Trebuchet MS</vt:lpstr>
      <vt:lpstr>Wingdings</vt:lpstr>
      <vt:lpstr>Wingdings 3</vt:lpstr>
      <vt:lpstr>Faseta</vt:lpstr>
      <vt:lpstr>Česká důchodová reforma: konceptuální tápání, politické váhání</vt:lpstr>
      <vt:lpstr>Český důchodový systém a jeho reformy sub specie oboru veřejná politika: </vt:lpstr>
      <vt:lpstr>Jaký důchodový systém máme? </vt:lpstr>
      <vt:lpstr>Co o důchodovém systému víme,  co nevíme, a kde bloudíme?</vt:lpstr>
      <vt:lpstr>Prezentace aplikace PowerPoint</vt:lpstr>
      <vt:lpstr>Činnost Odborné komise pro důchodovou reformu</vt:lpstr>
      <vt:lpstr>Složení a kritéria činnosti Odborné komise </vt:lpstr>
      <vt:lpstr>Šest cílů Odborné komise pro důchodovou reformu</vt:lpstr>
      <vt:lpstr>Konceptuální tápání: jaký důchodový systém máme ? A jaký bychom mít měli?</vt:lpstr>
      <vt:lpstr>Konceptuální tápání:  k čemu je nám dobrý důchodový účet?</vt:lpstr>
      <vt:lpstr>Konceptuální tápání: co je zásluhovost?</vt:lpstr>
      <vt:lpstr>Uplatnění tradičního konceptu zásluhovosti</vt:lpstr>
      <vt:lpstr>Uplatnění širšího konceptu zásluhovosti:  uvnitř důchodového systému, vně něj, či simultánně?</vt:lpstr>
      <vt:lpstr>Demografické vývojové trendy, Česká republika 1990 – 2065</vt:lpstr>
      <vt:lpstr>Prezentace aplikace PowerPoint</vt:lpstr>
      <vt:lpstr>Prezentace aplikace PowerPoint</vt:lpstr>
      <vt:lpstr>Prezentace aplikace PowerPoint</vt:lpstr>
      <vt:lpstr>Prezentace aplikace PowerPoint</vt:lpstr>
      <vt:lpstr>Srovnání povinných sociálních příspěvků  zaměstnanců a OSVČ v roce 2016</vt:lpstr>
      <vt:lpstr>Jak se vede starobním důchodcům?</vt:lpstr>
      <vt:lpstr>Problémy dosavadních důchodových reforem</vt:lpstr>
      <vt:lpstr>Návrhy Odborné komise pro důchodovou reformu</vt:lpstr>
      <vt:lpstr>Návrhy Odborné komise pro důchodovou reformu</vt:lpstr>
      <vt:lpstr>„Problém chudoby je problémem bohatých!“ (Ivo Možný)</vt:lpstr>
      <vt:lpstr>Otázky politikům…</vt:lpstr>
      <vt:lpstr>… a jejich odpovědi</vt:lpstr>
      <vt:lpstr>Výzvy budoucnosti</vt:lpstr>
      <vt:lpstr>Prameny</vt:lpstr>
      <vt:lpstr>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důchodová reforma: konceptuální tápání, politické váhání</dc:title>
  <dc:creator>Uživatel systému Windows</dc:creator>
  <cp:lastModifiedBy>Uživatel systému Windows</cp:lastModifiedBy>
  <cp:revision>51</cp:revision>
  <cp:lastPrinted>2016-10-13T11:05:38Z</cp:lastPrinted>
  <dcterms:created xsi:type="dcterms:W3CDTF">2016-10-13T08:11:09Z</dcterms:created>
  <dcterms:modified xsi:type="dcterms:W3CDTF">2016-10-15T15:54:29Z</dcterms:modified>
</cp:coreProperties>
</file>