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8" r:id="rId4"/>
    <p:sldId id="261" r:id="rId5"/>
    <p:sldId id="260" r:id="rId6"/>
    <p:sldId id="270" r:id="rId7"/>
    <p:sldId id="271" r:id="rId8"/>
    <p:sldId id="272" r:id="rId9"/>
    <p:sldId id="267" r:id="rId10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CEC1A-4E17-495A-8E13-DD24BC76E9DA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D08E9-2979-4651-BBDA-47AADD09E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079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675F9-1900-4638-9CB8-A5110C12ACFE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67878-0AB2-43A4-9F8E-331BBBD6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58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2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49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102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A833-E0C1-4EA3-8AB8-C3F0FC17B552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362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C8FB4-3AC8-407E-9D48-322138B7EEE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41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5ED3-C65C-4D28-8B31-7E3138B625FB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70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217DF-F949-4EB3-BDC6-CCEAA32B24A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02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406E7-3628-49B6-AC26-25E9C541D35D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62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1FF76-C4F2-4765-83E5-F1CC0406B98D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9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DAAC5-C30E-4773-BA58-6DE5BDB3AD78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54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4D999-3F33-4878-84FB-FFBC91522BC0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3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746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24262-6FA3-4698-9CBA-79DFE17A0A5B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43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8DF3-1780-46B2-B6A2-D6D19BA9CC57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33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65279-0463-44A9-9A4D-01254F555C8E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0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3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7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9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15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49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32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5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6D4D0-158A-4239-B2DD-11512568C1E9}" type="datetimeFigureOut">
              <a:rPr lang="cs-CZ" smtClean="0"/>
              <a:t>01.10.2016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B669-EBBF-43E0-932C-4A880090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3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DBAC33-8F08-4AEB-9A90-C9BF29CB6E98}" type="slidenum">
              <a:rPr lang="cs-CZ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597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s.cz/docs/prectete/e_kolekt/soc_dokt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E26228"/>
                </a:solidFill>
              </a:rPr>
              <a:t>Chudoba ve stáří </a:t>
            </a:r>
            <a:br>
              <a:rPr lang="cs-CZ" altLang="cs-CZ" dirty="0" smtClean="0">
                <a:solidFill>
                  <a:srgbClr val="E26228"/>
                </a:solidFill>
              </a:rPr>
            </a:br>
            <a:r>
              <a:rPr lang="cs-CZ" altLang="cs-CZ" dirty="0" smtClean="0">
                <a:solidFill>
                  <a:srgbClr val="E26228"/>
                </a:solidFill>
              </a:rPr>
              <a:t>a jak jí předcházet</a:t>
            </a:r>
            <a:endParaRPr lang="cs-CZ" altLang="cs-CZ" dirty="0" smtClean="0">
              <a:solidFill>
                <a:srgbClr val="DA581E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6829" y="3049579"/>
            <a:ext cx="3903663" cy="338455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cs-CZ" altLang="cs-CZ" sz="2400" dirty="0">
                <a:solidFill>
                  <a:srgbClr val="0070C0"/>
                </a:solidFill>
              </a:rPr>
              <a:t>Martin Potůček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000" dirty="0" smtClean="0">
                <a:solidFill>
                  <a:srgbClr val="0070C0"/>
                </a:solidFill>
              </a:rPr>
              <a:t>www.martinpotucek.cz</a:t>
            </a:r>
            <a:endParaRPr lang="cs-CZ" altLang="cs-CZ" sz="2000" dirty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70C0"/>
                </a:solidFill>
              </a:rPr>
              <a:t>CESES FSV UK Praha </a:t>
            </a:r>
            <a:endParaRPr lang="cs-CZ" altLang="cs-CZ" sz="1800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cs-CZ" altLang="cs-CZ" sz="800" dirty="0">
              <a:solidFill>
                <a:srgbClr val="0070C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cs-CZ" altLang="cs-CZ" sz="2000" dirty="0" smtClean="0"/>
              <a:t>Příspěvek na konferenci </a:t>
            </a:r>
            <a:r>
              <a:rPr lang="cs-CZ" altLang="cs-CZ" sz="2400" dirty="0" smtClean="0">
                <a:solidFill>
                  <a:srgbClr val="CC3300"/>
                </a:solidFill>
              </a:rPr>
              <a:t>„Příprava společnosti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400" dirty="0" smtClean="0">
                <a:solidFill>
                  <a:srgbClr val="CC3300"/>
                </a:solidFill>
              </a:rPr>
              <a:t>na demografické změny“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000" dirty="0" smtClean="0"/>
              <a:t>Brno 3. – 4. října 2016</a:t>
            </a:r>
          </a:p>
          <a:p>
            <a:pPr eaLnBrk="1" hangingPunct="1"/>
            <a:endParaRPr lang="cs-CZ" altLang="cs-CZ" dirty="0"/>
          </a:p>
        </p:txBody>
      </p:sp>
      <p:pic>
        <p:nvPicPr>
          <p:cNvPr id="3076" name="Picture 4" descr="BD1823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059113"/>
            <a:ext cx="250983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46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865188" y="106307"/>
            <a:ext cx="7821612" cy="1295400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002060"/>
                </a:solidFill>
              </a:rPr>
              <a:t>Máme nejméně chudých v Evropě?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cs-CZ" i="1" dirty="0">
                <a:solidFill>
                  <a:srgbClr val="7030A0"/>
                </a:solidFill>
              </a:rPr>
              <a:t>Měsíční příjem pod necelých 10 tisíc korun v ČR ohrožuje  více než milion obyvatel. Těsně nad hranicí chudoby (příjem o málo nižší než 11 tisíc korun měsíčně) je 1,7 milionu lidí (ČSÚ, 2011)</a:t>
            </a:r>
            <a:endParaRPr lang="cs-CZ" i="1" dirty="0">
              <a:solidFill>
                <a:srgbClr val="DA581E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2463"/>
              </p:ext>
            </p:extLst>
          </p:nvPr>
        </p:nvGraphicFramePr>
        <p:xfrm>
          <a:off x="395536" y="1184151"/>
          <a:ext cx="84963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960440"/>
                <a:gridCol w="3167708"/>
              </a:tblGrid>
              <a:tr h="548233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Měření chudoby</a:t>
                      </a:r>
                      <a:endParaRPr lang="cs-CZ" sz="20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Absolutní</a:t>
                      </a:r>
                      <a:endParaRPr lang="cs-CZ" sz="20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Relativní</a:t>
                      </a:r>
                      <a:endParaRPr lang="cs-CZ" sz="2000" dirty="0"/>
                    </a:p>
                  </a:txBody>
                  <a:tcPr marL="91433" marR="91433"/>
                </a:tc>
              </a:tr>
              <a:tr h="135180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Objektivní</a:t>
                      </a:r>
                      <a:endParaRPr lang="cs-CZ" sz="20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% osob pod hranicí životního, případně existenčního minima (stanovení nezbytných nejnižších nákladů na uspokojení základních potřeb či základního spotřebního koše).</a:t>
                      </a:r>
                      <a:r>
                        <a:rPr lang="cs-CZ" sz="2000" baseline="0" dirty="0" smtClean="0"/>
                        <a:t> Indexy materiální deprivace.</a:t>
                      </a:r>
                    </a:p>
                    <a:p>
                      <a:r>
                        <a:rPr lang="cs-CZ" sz="2000" b="0" i="1" baseline="0" dirty="0" smtClean="0">
                          <a:solidFill>
                            <a:srgbClr val="7030A0"/>
                          </a:solidFill>
                        </a:rPr>
                        <a:t>152 297 českých domácností  živoří pod hranicí životního minima. (ČSÚ,  2011)</a:t>
                      </a:r>
                      <a:endParaRPr lang="cs-CZ" sz="2000" b="0" i="1" dirty="0" smtClean="0">
                        <a:solidFill>
                          <a:srgbClr val="7030A0"/>
                        </a:solidFill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b="1" i="0" dirty="0" smtClean="0">
                          <a:solidFill>
                            <a:srgbClr val="DA581E"/>
                          </a:solidFill>
                        </a:rPr>
                        <a:t>EU:</a:t>
                      </a:r>
                      <a:r>
                        <a:rPr lang="cs-CZ" sz="2000" i="0" dirty="0" smtClean="0">
                          <a:solidFill>
                            <a:srgbClr val="DA581E"/>
                          </a:solidFill>
                        </a:rPr>
                        <a:t> příjem pod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0" dirty="0" smtClean="0">
                          <a:solidFill>
                            <a:srgbClr val="DA581E"/>
                          </a:solidFill>
                        </a:rPr>
                        <a:t>60 % mediánového příjmu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Měsíčním příjmem nižším než 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10 240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Kč (hranice chudoby podle EU) disponuje v ČR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2000" i="1" baseline="0" dirty="0" smtClean="0">
                          <a:solidFill>
                            <a:srgbClr val="7030A0"/>
                          </a:solidFill>
                        </a:rPr>
                        <a:t>9,8 </a:t>
                      </a:r>
                      <a:r>
                        <a:rPr lang="cs-CZ" sz="2000" i="1" baseline="0" dirty="0" smtClean="0">
                          <a:solidFill>
                            <a:srgbClr val="7030A0"/>
                          </a:solidFill>
                        </a:rPr>
                        <a:t>% </a:t>
                      </a:r>
                      <a:r>
                        <a:rPr lang="cs-CZ" sz="2000" i="1" baseline="0" dirty="0" smtClean="0">
                          <a:solidFill>
                            <a:srgbClr val="7030A0"/>
                          </a:solidFill>
                        </a:rPr>
                        <a:t>populace (ČSÚ, 2015).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Těsně nad hranicí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chudoby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se</a:t>
                      </a:r>
                      <a:r>
                        <a:rPr lang="cs-CZ" sz="2000" i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2000" i="1" baseline="0" dirty="0" smtClean="0">
                          <a:solidFill>
                            <a:srgbClr val="7030A0"/>
                          </a:solidFill>
                        </a:rPr>
                        <a:t>v roce 2011 ocitalo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 dalších 16,6 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% populace (ČSÚ, 2011</a:t>
                      </a:r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).</a:t>
                      </a:r>
                      <a:endParaRPr lang="cs-CZ" sz="2000" i="0" dirty="0" smtClean="0">
                        <a:solidFill>
                          <a:srgbClr val="DA581E"/>
                        </a:solidFill>
                      </a:endParaRPr>
                    </a:p>
                  </a:txBody>
                  <a:tcPr marL="91433" marR="91433"/>
                </a:tc>
              </a:tr>
              <a:tr h="98219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Subjektivní</a:t>
                      </a:r>
                      <a:endParaRPr lang="cs-CZ" sz="2000" dirty="0"/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„Jsem chudý (jsme chudí)…“ </a:t>
                      </a:r>
                    </a:p>
                    <a:p>
                      <a:r>
                        <a:rPr lang="cs-CZ" sz="2000" i="1" dirty="0" smtClean="0">
                          <a:solidFill>
                            <a:srgbClr val="7030A0"/>
                          </a:solidFill>
                        </a:rPr>
                        <a:t>32 % českých domácností se považuje za spíše (27 %) či velmi (5 %) chudou. (Výzkum CVVM 10/2013)</a:t>
                      </a:r>
                      <a:endParaRPr lang="cs-CZ" sz="2000" i="1" dirty="0">
                        <a:solidFill>
                          <a:srgbClr val="7030A0"/>
                        </a:solidFill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„Jsem (jsme) chudší než…</a:t>
                      </a:r>
                      <a:endParaRPr lang="cs-CZ" sz="2000" dirty="0"/>
                    </a:p>
                  </a:txBody>
                  <a:tcPr marL="91433" marR="914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86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308850" cy="1295400"/>
          </a:xfrm>
        </p:spPr>
        <p:txBody>
          <a:bodyPr/>
          <a:lstStyle/>
          <a:p>
            <a:pPr eaLnBrk="1" hangingPunct="1"/>
            <a:r>
              <a:rPr lang="cs-CZ" altLang="cs-CZ" sz="3600" dirty="0" smtClean="0">
                <a:solidFill>
                  <a:srgbClr val="002060"/>
                </a:solidFill>
              </a:rPr>
              <a:t>„Problém </a:t>
            </a:r>
            <a:r>
              <a:rPr lang="cs-CZ" altLang="cs-CZ" sz="3600" dirty="0" smtClean="0">
                <a:solidFill>
                  <a:srgbClr val="002060"/>
                </a:solidFill>
              </a:rPr>
              <a:t>chudoby </a:t>
            </a:r>
            <a:r>
              <a:rPr lang="cs-CZ" altLang="cs-CZ" sz="3600" dirty="0" smtClean="0">
                <a:solidFill>
                  <a:srgbClr val="002060"/>
                </a:solidFill>
              </a:rPr>
              <a:t>je </a:t>
            </a:r>
            <a:r>
              <a:rPr lang="cs-CZ" altLang="cs-CZ" sz="3600" dirty="0" smtClean="0">
                <a:solidFill>
                  <a:srgbClr val="002060"/>
                </a:solidFill>
              </a:rPr>
              <a:t>problémem bohatých</a:t>
            </a:r>
            <a:r>
              <a:rPr lang="cs-CZ" altLang="cs-CZ" sz="3600" dirty="0" smtClean="0">
                <a:solidFill>
                  <a:srgbClr val="002060"/>
                </a:solidFill>
              </a:rPr>
              <a:t>!“ (Ivo Možný)</a:t>
            </a:r>
            <a:endParaRPr lang="cs-CZ" altLang="cs-CZ" sz="3600" dirty="0" smtClean="0">
              <a:solidFill>
                <a:srgbClr val="00206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229600" cy="487838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ověřenou skutečností, že rozevírající se nůžky mezi bohatými a chudými vedou k růstu napětí ve společnosti a k vyššímu výskytu sociálně patologických jevů – rozvratu rodin, kriminality, růstu xenofobních nálad, politické nestability a extremismu.</a:t>
            </a:r>
            <a:r>
              <a:rPr lang="cs-CZ" altLang="cs-CZ" sz="2800" b="1" dirty="0" smtClean="0">
                <a:solidFill>
                  <a:srgbClr val="DA581E"/>
                </a:solidFill>
              </a:rPr>
              <a:t> </a:t>
            </a:r>
            <a:endParaRPr lang="cs-CZ" altLang="cs-CZ" sz="2800" b="1" dirty="0" smtClean="0">
              <a:solidFill>
                <a:srgbClr val="DA581E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b="1" dirty="0" smtClean="0">
                <a:solidFill>
                  <a:srgbClr val="DA581E"/>
                </a:solidFill>
              </a:rPr>
              <a:t>Klíčovým </a:t>
            </a:r>
            <a:r>
              <a:rPr lang="cs-CZ" altLang="cs-CZ" sz="2800" b="1" dirty="0" smtClean="0">
                <a:solidFill>
                  <a:srgbClr val="DA581E"/>
                </a:solidFill>
              </a:rPr>
              <a:t>nástrojem zajišťujícím legitimitu společenského uspořádání založenou na politické demokracii a tržní ekonomice je fungující sociální stát. </a:t>
            </a:r>
            <a:endParaRPr lang="cs-CZ" altLang="cs-CZ" sz="2800" b="1" dirty="0" smtClean="0">
              <a:solidFill>
                <a:srgbClr val="DA581E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Tak </a:t>
            </a:r>
            <a:r>
              <a:rPr lang="cs-CZ" alt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chápán i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 </a:t>
            </a:r>
            <a:r>
              <a:rPr lang="cs-CZ" alt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Sociální doktríně České </a:t>
            </a:r>
            <a:r>
              <a:rPr lang="cs-CZ" alt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republiky</a:t>
            </a:r>
            <a:r>
              <a:rPr lang="cs-CZ" altLang="cs-CZ" sz="2800" b="1" dirty="0" smtClean="0"/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600" b="1" dirty="0" smtClean="0">
                <a:hlinkClick r:id="rId2"/>
              </a:rPr>
              <a:t>http</a:t>
            </a:r>
            <a:r>
              <a:rPr lang="cs-CZ" altLang="cs-CZ" sz="2600" b="1" dirty="0">
                <a:hlinkClick r:id="rId2"/>
              </a:rPr>
              <a:t>://</a:t>
            </a:r>
            <a:r>
              <a:rPr lang="cs-CZ" altLang="cs-CZ" sz="2600" b="1" dirty="0" smtClean="0">
                <a:hlinkClick r:id="rId2"/>
              </a:rPr>
              <a:t>www.sds.cz/docs/prectete/e_kolekt/soc_dokt.htm</a:t>
            </a:r>
            <a:endParaRPr lang="cs-CZ" altLang="cs-CZ" sz="2600" b="1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600" b="1" dirty="0" smtClean="0"/>
          </a:p>
          <a:p>
            <a:pPr marL="571500" indent="-571500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384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dirty="0" smtClean="0">
                <a:solidFill>
                  <a:srgbClr val="002060"/>
                </a:solidFill>
              </a:rPr>
              <a:t>Je důchodový systém jediným nástrojem prevence chudoby důchodců?</a:t>
            </a:r>
            <a:endParaRPr lang="cs-CZ" altLang="cs-CZ" sz="3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38464"/>
              </p:ext>
            </p:extLst>
          </p:nvPr>
        </p:nvGraphicFramePr>
        <p:xfrm>
          <a:off x="395288" y="1556793"/>
          <a:ext cx="8291512" cy="509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366"/>
                <a:gridCol w="5699146"/>
              </a:tblGrid>
              <a:tr h="458686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Sociální doktrína </a:t>
                      </a:r>
                      <a:endParaRPr lang="cs-CZ" altLang="cs-CZ" sz="2000" dirty="0" smtClean="0"/>
                    </a:p>
                    <a:p>
                      <a:r>
                        <a:rPr lang="cs-CZ" altLang="cs-CZ" sz="2000" dirty="0" smtClean="0"/>
                        <a:t>České </a:t>
                      </a:r>
                      <a:r>
                        <a:rPr lang="cs-CZ" altLang="cs-CZ" sz="2000" dirty="0" smtClean="0"/>
                        <a:t>republiky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Strategie podpory </a:t>
                      </a:r>
                      <a:r>
                        <a:rPr lang="cs-CZ" sz="2000" b="1" baseline="0" dirty="0" smtClean="0"/>
                        <a:t>veřejných sociálních služeb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baseline="0" dirty="0" smtClean="0"/>
                        <a:t>jako nástroj boje s chudobou</a:t>
                      </a:r>
                      <a:endParaRPr lang="cs-CZ" sz="2000" b="1" dirty="0"/>
                    </a:p>
                  </a:txBody>
                  <a:tcPr marL="91443" marR="91443" marT="45716" marB="45716"/>
                </a:tc>
              </a:tr>
              <a:tr h="2621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Hospodářská politika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Nabídka zaměstnání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2621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Politika zaměstnanosti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Podpora zaměstnanosti (APZ)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2621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Politika bydlení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baseline="0" dirty="0" smtClean="0"/>
                        <a:t>Podpora sociálního </a:t>
                      </a:r>
                      <a:r>
                        <a:rPr lang="cs-CZ" sz="2000" baseline="0" dirty="0" smtClean="0"/>
                        <a:t>bydlení, </a:t>
                      </a:r>
                      <a:r>
                        <a:rPr lang="cs-CZ" sz="2000" baseline="0" dirty="0" smtClean="0"/>
                        <a:t>regulace nájemného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2621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Zdravotní politika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Dostupnost </a:t>
                      </a:r>
                      <a:r>
                        <a:rPr lang="cs-CZ" sz="2000" dirty="0" smtClean="0"/>
                        <a:t>zdravotní</a:t>
                      </a:r>
                      <a:r>
                        <a:rPr lang="cs-CZ" sz="2000" baseline="0" dirty="0" smtClean="0"/>
                        <a:t> péče, léková politika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45868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Rodinná</a:t>
                      </a:r>
                      <a:r>
                        <a:rPr lang="cs-CZ" sz="2000" baseline="0" dirty="0" smtClean="0"/>
                        <a:t> politika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Pomoc rodinám pečujícím</a:t>
                      </a:r>
                      <a:r>
                        <a:rPr lang="cs-CZ" sz="2000" baseline="0" dirty="0" smtClean="0"/>
                        <a:t> o nezaopatřené děti (vymezení přídavku na dítě, slevy na dani z příjmu…)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45868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Státní sociální podpora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Podoba nepojistných sociálních dávek,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smtClean="0"/>
                        <a:t>např. </a:t>
                      </a:r>
                      <a:r>
                        <a:rPr lang="cs-CZ" sz="2000" baseline="0" dirty="0" smtClean="0"/>
                        <a:t>příplatku na bydlení </a:t>
                      </a:r>
                      <a:r>
                        <a:rPr lang="cs-CZ" sz="2000" dirty="0" smtClean="0"/>
                        <a:t>a dalších</a:t>
                      </a:r>
                      <a:r>
                        <a:rPr lang="cs-CZ" sz="2000" baseline="0" dirty="0" smtClean="0"/>
                        <a:t> podob sociální podpory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45868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Důchodová politika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Dostupnost a způsob výpočtu důchodů, náhradový poměr důchodů k pracovním příjmům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  <a:tr h="35720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Sociální </a:t>
                      </a:r>
                      <a:r>
                        <a:rPr lang="cs-CZ" sz="2000" dirty="0" smtClean="0"/>
                        <a:t>služby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Kapacita a dostupnost terénních, ambulantních</a:t>
                      </a:r>
                      <a:r>
                        <a:rPr lang="cs-CZ" sz="2000" baseline="0" dirty="0" smtClean="0"/>
                        <a:t> a pobytových zařízení sociálních služeb</a:t>
                      </a:r>
                      <a:endParaRPr lang="cs-CZ" sz="2000" dirty="0"/>
                    </a:p>
                  </a:txBody>
                  <a:tcPr marL="91443" marR="91443" marT="45716" marB="4571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003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9377" y="163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9" y="404664"/>
            <a:ext cx="8476593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42701" y="6104985"/>
            <a:ext cx="79153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83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277225" cy="535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552" y="5944284"/>
            <a:ext cx="79154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Odborná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komise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důchodovou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reformu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latin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727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Obrázek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2656"/>
            <a:ext cx="8077200" cy="56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3400" y="6230381"/>
            <a:ext cx="8287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Odborná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komise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důchodovou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reformu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www.duchodova-komise.cz</a:t>
            </a:r>
            <a:endParaRPr kumimoji="0" lang="en-US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568277" y="495708"/>
            <a:ext cx="7904683" cy="90129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 smtClean="0">
                <a:solidFill>
                  <a:srgbClr val="CC3300"/>
                </a:solidFill>
              </a:rPr>
              <a:t>Chudoba ve stáří a jak jí předcházet</a:t>
            </a:r>
            <a:endParaRPr lang="cs-CZ" altLang="cs-CZ" b="1" dirty="0" smtClean="0">
              <a:solidFill>
                <a:srgbClr val="CC3300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539750" y="1422400"/>
            <a:ext cx="46987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DA581E"/>
                </a:solidFill>
              </a:rPr>
              <a:t>Děkuji za pozornost…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3116263" y="5103813"/>
            <a:ext cx="5083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DA581E"/>
                </a:solidFill>
              </a:rPr>
              <a:t>…a těším se na diskusi!</a:t>
            </a:r>
          </a:p>
        </p:txBody>
      </p:sp>
      <p:pic>
        <p:nvPicPr>
          <p:cNvPr id="13317" name="Picture 7" descr="BD1823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124075"/>
            <a:ext cx="3240087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Obdélník 1"/>
          <p:cNvSpPr>
            <a:spLocks noChangeArrowheads="1"/>
          </p:cNvSpPr>
          <p:nvPr/>
        </p:nvSpPr>
        <p:spPr bwMode="auto">
          <a:xfrm>
            <a:off x="4164358" y="5795355"/>
            <a:ext cx="4016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solidFill>
                  <a:srgbClr val="0070C0"/>
                </a:solidFill>
              </a:rPr>
              <a:t>http://www.martinpotucek.cz</a:t>
            </a:r>
          </a:p>
        </p:txBody>
      </p:sp>
    </p:spTree>
    <p:extLst>
      <p:ext uri="{BB962C8B-B14F-4D97-AF65-F5344CB8AC3E}">
        <p14:creationId xmlns:p14="http://schemas.microsoft.com/office/powerpoint/2010/main" val="2821809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449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Motiv systému Office</vt:lpstr>
      <vt:lpstr>Síť</vt:lpstr>
      <vt:lpstr>Chudoba ve stáří  a jak jí předcházet</vt:lpstr>
      <vt:lpstr>Máme nejméně chudých v Evropě?</vt:lpstr>
      <vt:lpstr>„Problém chudoby je problémem bohatých!“ (Ivo Možný)</vt:lpstr>
      <vt:lpstr>Je důchodový systém jediným nástrojem prevence chudoby důchodců?</vt:lpstr>
      <vt:lpstr>Prezentace aplikace PowerPoint</vt:lpstr>
      <vt:lpstr>Prezentace aplikace PowerPoint</vt:lpstr>
      <vt:lpstr>Prezentace aplikace PowerPoint</vt:lpstr>
      <vt:lpstr>Chudoba ve stáří a jak jí předcházet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Chudoba  a veřejná politika</dc:title>
  <dc:creator>Martin Potůček</dc:creator>
  <cp:lastModifiedBy>Uživatel systému Windows</cp:lastModifiedBy>
  <cp:revision>18</cp:revision>
  <cp:lastPrinted>2016-10-01T06:47:31Z</cp:lastPrinted>
  <dcterms:created xsi:type="dcterms:W3CDTF">2013-11-11T11:42:50Z</dcterms:created>
  <dcterms:modified xsi:type="dcterms:W3CDTF">2016-10-01T06:49:10Z</dcterms:modified>
</cp:coreProperties>
</file>